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75" r:id="rId3"/>
    <p:sldId id="259" r:id="rId4"/>
    <p:sldId id="260" r:id="rId5"/>
    <p:sldId id="263" r:id="rId6"/>
    <p:sldId id="276" r:id="rId7"/>
    <p:sldId id="277" r:id="rId8"/>
    <p:sldId id="280" r:id="rId9"/>
    <p:sldId id="271" r:id="rId10"/>
    <p:sldId id="265" r:id="rId11"/>
    <p:sldId id="278" r:id="rId12"/>
    <p:sldId id="279" r:id="rId13"/>
    <p:sldId id="281" r:id="rId14"/>
    <p:sldId id="272" r:id="rId15"/>
    <p:sldId id="267" r:id="rId16"/>
    <p:sldId id="273" r:id="rId17"/>
    <p:sldId id="287" r:id="rId18"/>
    <p:sldId id="289" r:id="rId19"/>
    <p:sldId id="288" r:id="rId20"/>
    <p:sldId id="290" r:id="rId21"/>
    <p:sldId id="291" r:id="rId22"/>
    <p:sldId id="292" r:id="rId23"/>
    <p:sldId id="293" r:id="rId24"/>
    <p:sldId id="274" r:id="rId25"/>
    <p:sldId id="262" r:id="rId26"/>
  </p:sldIdLst>
  <p:sldSz cx="12192000" cy="6858000"/>
  <p:notesSz cx="6858000" cy="9144000"/>
  <p:embeddedFontLst>
    <p:embeddedFont>
      <p:font typeface="等线" panose="02010600030101010101" pitchFamily="2" charset="-122"/>
      <p:regular r:id="rId28"/>
      <p:bold r:id="rId29"/>
    </p:embeddedFont>
    <p:embeddedFont>
      <p:font typeface="字魂86号-杨任东楷书" panose="00000500000000000000" pitchFamily="2" charset="-122"/>
      <p:regular r:id="rId30"/>
    </p:embeddedFont>
    <p:embeddedFont>
      <p:font typeface="字魂87号-乾坤手书" panose="00000500000000000000" pitchFamily="2" charset="-122"/>
      <p:regular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D0BC"/>
    <a:srgbClr val="94C8F0"/>
    <a:srgbClr val="99C7F8"/>
    <a:srgbClr val="AAD2EC"/>
    <a:srgbClr val="C67952"/>
    <a:srgbClr val="A5D1EF"/>
    <a:srgbClr val="E0B6A2"/>
    <a:srgbClr val="DFB3A2"/>
    <a:srgbClr val="F8FAEA"/>
    <a:srgbClr val="008B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84" autoAdjust="0"/>
    <p:restoredTop sz="96233" autoAdjust="0"/>
  </p:normalViewPr>
  <p:slideViewPr>
    <p:cSldViewPr snapToGrid="0" showGuides="1">
      <p:cViewPr varScale="1">
        <p:scale>
          <a:sx n="149" d="100"/>
          <a:sy n="149" d="100"/>
        </p:scale>
        <p:origin x="132" y="1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EB6E9-2FA2-4204-984C-16522AEC53E0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BCF58-2297-421D-94B1-C7858DE90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789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6714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7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664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649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360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6902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788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7560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378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6303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321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0707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8500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5805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2676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3495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72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143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540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027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596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780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671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816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BCF58-2297-421D-94B1-C7858DE90C0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448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060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0B6A2C-721C-4C23-BC94-05471F7EC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137CA-D131-4EF6-9B14-D9F7E276C745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0A11248-A531-4E1D-A28C-B5BA44A8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FCC5B9-7F39-46EA-8508-BB2EE87D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55A1B-FC52-483B-B683-58CCB79784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72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9">
            <a:extLst>
              <a:ext uri="{FF2B5EF4-FFF2-40B4-BE49-F238E27FC236}">
                <a16:creationId xmlns:a16="http://schemas.microsoft.com/office/drawing/2014/main" id="{18B2922A-4CAE-42B2-AEB9-B51BDF0E3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2396" y="2802752"/>
            <a:ext cx="3847208" cy="1107996"/>
          </a:xfrm>
          <a:noFill/>
        </p:spPr>
        <p:txBody>
          <a:bodyPr vert="horz" wrap="none" lIns="0" tIns="0" rIns="0" bIns="0" rtlCol="0">
            <a:spAutoFit/>
          </a:bodyPr>
          <a:lstStyle>
            <a:lvl1pPr algn="l">
              <a:lnSpc>
                <a:spcPct val="100000"/>
              </a:lnSpc>
              <a:defRPr lang="zh-CN" altLang="en-US" sz="7200" spc="300">
                <a:solidFill>
                  <a:srgbClr val="297090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编辑标题</a:t>
            </a:r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381B52A8-16E7-40E6-837E-98A6E856BA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6507" y="2193354"/>
            <a:ext cx="2257029" cy="609398"/>
          </a:xfrm>
          <a:noFill/>
        </p:spPr>
        <p:txBody>
          <a:bodyPr vert="horz" wrap="none" lIns="0" tIns="0" rIns="0" bIns="0" rtlCol="0" anchor="ctr" anchorCtr="0">
            <a:spAutoFit/>
          </a:bodyPr>
          <a:lstStyle>
            <a:lvl1pPr marL="0" indent="0">
              <a:buNone/>
              <a:defRPr lang="zh-CN" altLang="en-US" sz="4400" dirty="0" smtClean="0">
                <a:solidFill>
                  <a:srgbClr val="297090"/>
                </a:solidFill>
              </a:defRPr>
            </a:lvl1pPr>
            <a:lvl2pPr marL="228600" indent="0">
              <a:buNone/>
              <a:defRPr lang="zh-CN" altLang="en-US" sz="1800" dirty="0" smtClean="0"/>
            </a:lvl2pPr>
            <a:lvl3pPr marL="685800" indent="0">
              <a:buNone/>
              <a:defRPr lang="zh-CN" altLang="en-US" sz="1800" dirty="0" smtClean="0"/>
            </a:lvl3pPr>
            <a:lvl4pPr marL="1143000" indent="0">
              <a:buNone/>
              <a:defRPr lang="zh-CN" altLang="en-US" dirty="0" smtClean="0"/>
            </a:lvl4pPr>
            <a:lvl5pPr marL="1600200" indent="0">
              <a:buNone/>
              <a:defRPr lang="zh-CN" altLang="en-US" dirty="0"/>
            </a:lvl5pPr>
          </a:lstStyle>
          <a:p>
            <a:pPr marL="0" lvl="0" algn="ctr"/>
            <a:r>
              <a:rPr lang="zh-CN" altLang="en-US" dirty="0"/>
              <a:t>编辑文本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97D9D8-1A19-4215-B715-15D8B7C7FE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812" y="2886727"/>
            <a:ext cx="773836" cy="24860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3F16BA-E449-4257-8E30-B67F4FB7F85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67" y="833438"/>
            <a:ext cx="833438" cy="11373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48F90A-0BAC-4EC1-B137-75E0B53C7F7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66" y="1603435"/>
            <a:ext cx="671513" cy="90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8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8" presetClass="entr" presetSubtype="6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6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/>
      <p:bldP spid="21" grpId="1">
        <p:tmplLst>
          <p:tmpl>
            <p:tnLst>
              <p:par>
                <p:cTn presetID="18" presetClass="entr" presetSubtype="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strips(downRight)">
                      <p:cBhvr>
                        <p:cTn dur="75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43A96AA-F45D-4C09-8BD5-C949F64FC30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73" y="535354"/>
            <a:ext cx="404813" cy="548364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0DA95BDD-08C1-408B-BAA3-5ED193375A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247" y="182865"/>
            <a:ext cx="2236510" cy="646331"/>
          </a:xfrm>
        </p:spPr>
        <p:txBody>
          <a:bodyPr vert="horz" wrap="none">
            <a:spAutoFit/>
          </a:bodyPr>
          <a:lstStyle>
            <a:lvl1pPr algn="l">
              <a:defRPr sz="4000">
                <a:solidFill>
                  <a:srgbClr val="C6795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8414A5C-73D0-4528-9F3D-D4ABC71B64F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3" y="182865"/>
            <a:ext cx="528637" cy="72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16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小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CB8F8A-5ED4-4E6F-9D2A-E3ED30C979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73" y="535354"/>
            <a:ext cx="404813" cy="548364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EA65532B-693B-45BC-8173-103C0BFF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82928" y="947218"/>
            <a:ext cx="1826141" cy="535531"/>
          </a:xfrm>
        </p:spPr>
        <p:txBody>
          <a:bodyPr wrap="none" anchor="ctr" anchorCtr="0">
            <a:spAutoFit/>
          </a:bodyPr>
          <a:lstStyle>
            <a:lvl1pPr marL="0" indent="0" algn="ctr">
              <a:buNone/>
              <a:defRPr sz="3200">
                <a:solidFill>
                  <a:srgbClr val="C6795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13C71A02-F335-40E8-9CB3-0B55C455F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8179" y="212188"/>
            <a:ext cx="2236510" cy="646331"/>
          </a:xfrm>
        </p:spPr>
        <p:txBody>
          <a:bodyPr vert="horz" wrap="none">
            <a:spAutoFit/>
          </a:bodyPr>
          <a:lstStyle>
            <a:lvl1pPr algn="l">
              <a:defRPr sz="4000">
                <a:solidFill>
                  <a:srgbClr val="C6795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03157C1-CA51-4945-B4E5-D172824A5A3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3" y="182865"/>
            <a:ext cx="528637" cy="72141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B279E37-1581-4BA4-BC34-EBEA57E6D16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069" y="926173"/>
            <a:ext cx="306312" cy="26660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889F1A5-558D-4EDD-9FD7-846CB8EFA5E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62315">
            <a:off x="4986789" y="1285470"/>
            <a:ext cx="392278" cy="25743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64C7A33-45A2-4AC9-8594-2C72E31F4B3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5875">
            <a:off x="5098924" y="1204404"/>
            <a:ext cx="280143" cy="18384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1631A54-E38C-45FA-A84C-60752E5E4B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48439">
            <a:off x="6940178" y="1097897"/>
            <a:ext cx="211579" cy="18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5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6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6" presetClass="entr" presetSubtype="37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DF7F50-9DDC-429D-A844-AD51A1F5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2E0433-87B9-4779-86C5-57874C3D4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FD3B07-D806-4BE0-B72B-DB0275B7B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137CA-D131-4EF6-9B14-D9F7E276C745}" type="datetimeFigureOut">
              <a:rPr lang="zh-CN" altLang="en-US" smtClean="0"/>
              <a:t>2019-07-07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1F2046-F07B-4D3E-A33F-27E4276A7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5F106-1773-47AA-88ED-9215FDFC7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5A1B-FC52-483B-B683-58CCB79784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053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60" r:id="rId3"/>
    <p:sldLayoutId id="2147483654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3E86AD3B-130F-4FFA-B542-9F59E779FCD7}"/>
              </a:ext>
            </a:extLst>
          </p:cNvPr>
          <p:cNvSpPr txBox="1"/>
          <p:nvPr/>
        </p:nvSpPr>
        <p:spPr>
          <a:xfrm>
            <a:off x="6588282" y="3574347"/>
            <a:ext cx="877163" cy="369332"/>
          </a:xfrm>
          <a:prstGeom prst="rect">
            <a:avLst/>
          </a:prstGeom>
          <a:noFill/>
          <a:effectLst>
            <a:softEdge rad="139700"/>
          </a:effectLst>
        </p:spPr>
        <p:txBody>
          <a:bodyPr vert="horz" wrap="non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千图网</a:t>
            </a:r>
          </a:p>
        </p:txBody>
      </p:sp>
      <p:pic>
        <p:nvPicPr>
          <p:cNvPr id="3" name="尤克里里">
            <a:hlinkClick r:id="" action="ppaction://media"/>
            <a:extLst>
              <a:ext uri="{FF2B5EF4-FFF2-40B4-BE49-F238E27FC236}">
                <a16:creationId xmlns:a16="http://schemas.microsoft.com/office/drawing/2014/main" id="{986F7E62-7D64-4F0D-8814-D3FEB6C952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32092" y="7016750"/>
            <a:ext cx="609600" cy="609600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116FEEC7-58CF-4A7A-B3FF-BCF82C312A6C}"/>
              </a:ext>
            </a:extLst>
          </p:cNvPr>
          <p:cNvSpPr txBox="1"/>
          <p:nvPr/>
        </p:nvSpPr>
        <p:spPr>
          <a:xfrm>
            <a:off x="7026863" y="5989853"/>
            <a:ext cx="3647152" cy="46166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2400" spc="300" dirty="0">
                <a:solidFill>
                  <a:srgbClr val="C67952"/>
                </a:solidFill>
              </a:rPr>
              <a:t>人教版选修二地理课件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1341B17-1161-4B11-A337-4D8C00D3408C}"/>
              </a:ext>
            </a:extLst>
          </p:cNvPr>
          <p:cNvSpPr txBox="1"/>
          <p:nvPr/>
        </p:nvSpPr>
        <p:spPr>
          <a:xfrm>
            <a:off x="5558180" y="3568743"/>
            <a:ext cx="1107996" cy="369332"/>
          </a:xfrm>
          <a:prstGeom prst="rect">
            <a:avLst/>
          </a:prstGeom>
          <a:noFill/>
          <a:effectLst>
            <a:softEdge rad="139700"/>
          </a:effectLst>
        </p:spPr>
        <p:txBody>
          <a:bodyPr vert="horz" wrap="non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指导教师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6B4329-BC45-492D-9615-20EC53FF1412}"/>
              </a:ext>
            </a:extLst>
          </p:cNvPr>
          <p:cNvSpPr txBox="1"/>
          <p:nvPr/>
        </p:nvSpPr>
        <p:spPr>
          <a:xfrm>
            <a:off x="1705375" y="696636"/>
            <a:ext cx="2551981" cy="306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9900" dirty="0">
                <a:solidFill>
                  <a:schemeClr val="bg1"/>
                </a:solidFill>
                <a:effectLst>
                  <a:outerShdw dist="25400" dir="2700000" algn="tl" rotWithShape="0">
                    <a:srgbClr val="94C8F0"/>
                  </a:outerShdw>
                </a:effectLst>
              </a:rPr>
              <a:t>海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B498FA-93D7-4BB3-9734-67C378EB6E27}"/>
              </a:ext>
            </a:extLst>
          </p:cNvPr>
          <p:cNvSpPr txBox="1"/>
          <p:nvPr/>
        </p:nvSpPr>
        <p:spPr>
          <a:xfrm>
            <a:off x="3268239" y="2013041"/>
            <a:ext cx="2128788" cy="25545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effectLst>
                  <a:outerShdw dist="25400" dir="2700000" algn="tl" rotWithShape="0">
                    <a:srgbClr val="94C8F0"/>
                  </a:outerShdw>
                </a:effectLst>
              </a:rPr>
              <a:t>水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6450B2-2DF8-473D-B252-EC274371269D}"/>
              </a:ext>
            </a:extLst>
          </p:cNvPr>
          <p:cNvSpPr txBox="1"/>
          <p:nvPr/>
        </p:nvSpPr>
        <p:spPr>
          <a:xfrm>
            <a:off x="4664678" y="1528173"/>
            <a:ext cx="1923604" cy="230832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000" dirty="0">
                <a:solidFill>
                  <a:schemeClr val="bg1"/>
                </a:solidFill>
                <a:effectLst>
                  <a:outerShdw dist="25400" dir="2700000" algn="tl" rotWithShape="0">
                    <a:srgbClr val="94C8F0"/>
                  </a:outerShdw>
                </a:effectLst>
              </a:rPr>
              <a:t>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07441F-4BEF-409B-9BA4-C1DFB5C772F6}"/>
              </a:ext>
            </a:extLst>
          </p:cNvPr>
          <p:cNvSpPr txBox="1"/>
          <p:nvPr/>
        </p:nvSpPr>
        <p:spPr>
          <a:xfrm>
            <a:off x="5998089" y="1528173"/>
            <a:ext cx="1923604" cy="230832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000" dirty="0">
                <a:solidFill>
                  <a:schemeClr val="bg1"/>
                </a:solidFill>
                <a:effectLst>
                  <a:outerShdw dist="25400" dir="2700000" algn="tl" rotWithShape="0">
                    <a:srgbClr val="94C8F0"/>
                  </a:outerShdw>
                </a:effectLst>
              </a:rPr>
              <a:t>质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AABEE1F-7CAE-4744-9CF3-010D807D8D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776" y="3293999"/>
            <a:ext cx="635000" cy="2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3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4000">
        <p14:ripple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9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2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5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5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" grpId="0"/>
      <p:bldP spid="35" grpId="0"/>
      <p:bldP spid="33" grpId="0"/>
      <p:bldP spid="4" grpId="0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963873" y="1927847"/>
            <a:ext cx="106087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盐度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6CC349-0008-4B37-8CDC-C6283D0BE5C4}"/>
              </a:ext>
            </a:extLst>
          </p:cNvPr>
          <p:cNvSpPr txBox="1"/>
          <p:nvPr/>
        </p:nvSpPr>
        <p:spPr>
          <a:xfrm>
            <a:off x="2024743" y="1852903"/>
            <a:ext cx="6910866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是表示</a:t>
            </a:r>
            <a:r>
              <a:rPr lang="en-US" altLang="zh-CN" sz="2400" dirty="0"/>
              <a:t>1000</a:t>
            </a:r>
            <a:r>
              <a:rPr lang="zh-CN" altLang="en-US" sz="2400" dirty="0"/>
              <a:t>克海水中所含的溶解盐类物质的克数。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74FA8D7-D539-4C17-9823-AE916A6E6722}"/>
              </a:ext>
            </a:extLst>
          </p:cNvPr>
          <p:cNvSpPr/>
          <p:nvPr/>
        </p:nvSpPr>
        <p:spPr>
          <a:xfrm>
            <a:off x="3083580" y="3659190"/>
            <a:ext cx="1260000" cy="126000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800" dirty="0"/>
              <a:t>氯化钠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343D2D6-36BA-4F73-A151-6BEF8D1F1ABD}"/>
              </a:ext>
            </a:extLst>
          </p:cNvPr>
          <p:cNvSpPr/>
          <p:nvPr/>
        </p:nvSpPr>
        <p:spPr>
          <a:xfrm>
            <a:off x="4220176" y="4397009"/>
            <a:ext cx="1260000" cy="126000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800" dirty="0"/>
              <a:t>氯化镁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348435C-8926-4FFD-8F3F-9B8A8D31488F}"/>
              </a:ext>
            </a:extLst>
          </p:cNvPr>
          <p:cNvSpPr txBox="1"/>
          <p:nvPr/>
        </p:nvSpPr>
        <p:spPr>
          <a:xfrm>
            <a:off x="1979753" y="2910228"/>
            <a:ext cx="3009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海水中主要盐类物质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323498E-ECDF-4F6F-9B19-43EE271ED63D}"/>
              </a:ext>
            </a:extLst>
          </p:cNvPr>
          <p:cNvSpPr txBox="1"/>
          <p:nvPr/>
        </p:nvSpPr>
        <p:spPr>
          <a:xfrm>
            <a:off x="6132512" y="2910228"/>
            <a:ext cx="3009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世界大洋的平均盐度</a:t>
            </a:r>
            <a:r>
              <a:rPr lang="en-US" altLang="zh-CN" sz="2400" dirty="0"/>
              <a:t>:</a:t>
            </a:r>
            <a:endParaRPr lang="zh-CN" altLang="en-US" sz="2400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30FEE2-B2AA-4EE0-A4AE-137C55C49431}"/>
              </a:ext>
            </a:extLst>
          </p:cNvPr>
          <p:cNvGrpSpPr/>
          <p:nvPr/>
        </p:nvGrpSpPr>
        <p:grpSpPr>
          <a:xfrm>
            <a:off x="8230829" y="4132224"/>
            <a:ext cx="1409560" cy="1409558"/>
            <a:chOff x="8511668" y="3910055"/>
            <a:chExt cx="1260001" cy="1260000"/>
          </a:xfrm>
        </p:grpSpPr>
        <p:sp>
          <p:nvSpPr>
            <p:cNvPr id="22" name="泪滴形 21">
              <a:extLst>
                <a:ext uri="{FF2B5EF4-FFF2-40B4-BE49-F238E27FC236}">
                  <a16:creationId xmlns:a16="http://schemas.microsoft.com/office/drawing/2014/main" id="{567972D6-AF03-4066-B737-89123FE10A44}"/>
                </a:ext>
              </a:extLst>
            </p:cNvPr>
            <p:cNvSpPr/>
            <p:nvPr/>
          </p:nvSpPr>
          <p:spPr>
            <a:xfrm rot="18900000">
              <a:off x="8511668" y="3910055"/>
              <a:ext cx="1260000" cy="1260000"/>
            </a:xfrm>
            <a:prstGeom prst="teardrop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E53E61E4-9D36-4F40-9D43-ADCB8BC66C03}"/>
                </a:ext>
              </a:extLst>
            </p:cNvPr>
            <p:cNvSpPr/>
            <p:nvPr/>
          </p:nvSpPr>
          <p:spPr>
            <a:xfrm>
              <a:off x="8511669" y="3910055"/>
              <a:ext cx="1260000" cy="126000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altLang="zh-CN" sz="3600" dirty="0"/>
                <a:t>35‰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7913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7" grpId="0" animBg="1"/>
      <p:bldP spid="18" grpId="0" animBg="1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影响因素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3472467" y="1938335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降水量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6CC349-0008-4B37-8CDC-C6283D0BE5C4}"/>
              </a:ext>
            </a:extLst>
          </p:cNvPr>
          <p:cNvSpPr txBox="1"/>
          <p:nvPr/>
        </p:nvSpPr>
        <p:spPr>
          <a:xfrm>
            <a:off x="3472467" y="3243377"/>
            <a:ext cx="4185761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近海岸主要受陆地径流影响。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5B1B48-8031-436B-84FA-3155241FCF8D}"/>
              </a:ext>
            </a:extLst>
          </p:cNvPr>
          <p:cNvSpPr txBox="1"/>
          <p:nvPr/>
        </p:nvSpPr>
        <p:spPr>
          <a:xfrm>
            <a:off x="1133365" y="1900863"/>
            <a:ext cx="2339102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①主要因素</a:t>
            </a:r>
            <a:r>
              <a:rPr lang="en-US" altLang="zh-CN" sz="2400" dirty="0"/>
              <a:t>——</a:t>
            </a:r>
            <a:endParaRPr lang="zh-CN" altLang="en-US" sz="2400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8A45A8D8-4E0C-41EB-A9AA-9B0B16DCEB51}"/>
              </a:ext>
            </a:extLst>
          </p:cNvPr>
          <p:cNvSpPr/>
          <p:nvPr/>
        </p:nvSpPr>
        <p:spPr>
          <a:xfrm>
            <a:off x="5375132" y="1938335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蒸发量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239DF5F-7C90-4605-822F-84E04DFDEDB0}"/>
              </a:ext>
            </a:extLst>
          </p:cNvPr>
          <p:cNvSpPr txBox="1"/>
          <p:nvPr/>
        </p:nvSpPr>
        <p:spPr>
          <a:xfrm>
            <a:off x="1133365" y="2595391"/>
            <a:ext cx="2339102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②其他因素</a:t>
            </a:r>
            <a:r>
              <a:rPr lang="en-US" altLang="zh-CN" sz="2400" dirty="0"/>
              <a:t>——</a:t>
            </a:r>
            <a:endParaRPr lang="zh-CN" altLang="en-US" sz="2400" dirty="0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3986C8C-0CE5-434A-B8CA-AE5E37205575}"/>
              </a:ext>
            </a:extLst>
          </p:cNvPr>
          <p:cNvSpPr/>
          <p:nvPr/>
        </p:nvSpPr>
        <p:spPr>
          <a:xfrm>
            <a:off x="3472467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陆地径流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C2D0642-D9DE-4701-998F-112CC363945E}"/>
              </a:ext>
            </a:extLst>
          </p:cNvPr>
          <p:cNvSpPr/>
          <p:nvPr/>
        </p:nvSpPr>
        <p:spPr>
          <a:xfrm>
            <a:off x="5375132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洋   流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3B97FE5-4BF5-48D0-829E-AF16F943C114}"/>
              </a:ext>
            </a:extLst>
          </p:cNvPr>
          <p:cNvSpPr/>
          <p:nvPr/>
        </p:nvSpPr>
        <p:spPr>
          <a:xfrm>
            <a:off x="7277797" y="2632863"/>
            <a:ext cx="163393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海区形状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F94E6C8-F42D-414C-BF9D-EFACADB09788}"/>
              </a:ext>
            </a:extLst>
          </p:cNvPr>
          <p:cNvSpPr txBox="1"/>
          <p:nvPr/>
        </p:nvSpPr>
        <p:spPr>
          <a:xfrm>
            <a:off x="3472467" y="3779467"/>
            <a:ext cx="5109091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同一纬度暖流盐度高、寒流盐度低。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17BEDD9-72AA-4DF2-8C46-0DBD10A14DC1}"/>
              </a:ext>
            </a:extLst>
          </p:cNvPr>
          <p:cNvGrpSpPr/>
          <p:nvPr/>
        </p:nvGrpSpPr>
        <p:grpSpPr>
          <a:xfrm>
            <a:off x="0" y="4441371"/>
            <a:ext cx="12192000" cy="1712686"/>
            <a:chOff x="0" y="4441371"/>
            <a:chExt cx="12192000" cy="1712686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C6C702A9-065A-45D0-9010-236226A4BB63}"/>
                </a:ext>
              </a:extLst>
            </p:cNvPr>
            <p:cNvSpPr/>
            <p:nvPr/>
          </p:nvSpPr>
          <p:spPr>
            <a:xfrm>
              <a:off x="0" y="4441371"/>
              <a:ext cx="12192000" cy="1712686"/>
            </a:xfrm>
            <a:prstGeom prst="rect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8AE9A6-488D-4FA0-AC4F-3A0F84901067}"/>
                </a:ext>
              </a:extLst>
            </p:cNvPr>
            <p:cNvSpPr txBox="1"/>
            <p:nvPr/>
          </p:nvSpPr>
          <p:spPr>
            <a:xfrm>
              <a:off x="3472467" y="4707592"/>
              <a:ext cx="6009979" cy="1134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</a:rPr>
                <a:t>盐度最高的海区是</a:t>
              </a:r>
              <a:r>
                <a:rPr lang="zh-CN" altLang="en-US" sz="2400" u="sng" dirty="0">
                  <a:solidFill>
                    <a:schemeClr val="bg1"/>
                  </a:solidFill>
                </a:rPr>
                <a:t>红海</a:t>
              </a:r>
              <a:r>
                <a:rPr lang="zh-CN" altLang="en-US" sz="2400" dirty="0">
                  <a:solidFill>
                    <a:schemeClr val="bg1"/>
                  </a:solidFill>
                </a:rPr>
                <a:t>，不小于</a:t>
              </a:r>
              <a:r>
                <a:rPr lang="en-US" altLang="zh-CN" sz="2400" u="sng" dirty="0">
                  <a:solidFill>
                    <a:schemeClr val="bg1"/>
                  </a:solidFill>
                </a:rPr>
                <a:t>41 ‰</a:t>
              </a:r>
              <a:r>
                <a:rPr lang="en-US" altLang="zh-CN" sz="2400" dirty="0">
                  <a:solidFill>
                    <a:schemeClr val="bg1"/>
                  </a:solidFill>
                </a:rPr>
                <a:t> </a:t>
              </a:r>
              <a:r>
                <a:rPr lang="zh-CN" altLang="en-US" sz="2400" dirty="0">
                  <a:solidFill>
                    <a:schemeClr val="bg1"/>
                  </a:solidFill>
                </a:rPr>
                <a:t>；</a:t>
              </a:r>
              <a:endParaRPr lang="en-US" altLang="zh-CN" sz="2400" dirty="0">
                <a:solidFill>
                  <a:schemeClr val="bg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</a:rPr>
                <a:t>盐度最低的海区是</a:t>
              </a:r>
              <a:r>
                <a:rPr lang="zh-CN" altLang="en-US" sz="2400" u="sng" dirty="0">
                  <a:solidFill>
                    <a:schemeClr val="bg1"/>
                  </a:solidFill>
                </a:rPr>
                <a:t>波罗的海</a:t>
              </a:r>
              <a:r>
                <a:rPr lang="zh-CN" altLang="en-US" sz="2400" dirty="0">
                  <a:solidFill>
                    <a:schemeClr val="bg1"/>
                  </a:solidFill>
                </a:rPr>
                <a:t>，不高于</a:t>
              </a:r>
              <a:r>
                <a:rPr lang="en-US" altLang="zh-CN" sz="2400" u="sng" dirty="0">
                  <a:solidFill>
                    <a:schemeClr val="bg1"/>
                  </a:solidFill>
                </a:rPr>
                <a:t>10‰</a:t>
              </a:r>
              <a:r>
                <a:rPr lang="zh-CN" altLang="en-US" sz="2400" dirty="0">
                  <a:solidFill>
                    <a:schemeClr val="bg1"/>
                  </a:solidFill>
                </a:rPr>
                <a:t>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3107EF8-0CF9-47C6-9186-275D2DBDD270}"/>
                </a:ext>
              </a:extLst>
            </p:cNvPr>
            <p:cNvSpPr txBox="1"/>
            <p:nvPr/>
          </p:nvSpPr>
          <p:spPr>
            <a:xfrm>
              <a:off x="1133365" y="4912994"/>
              <a:ext cx="244169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为什么？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676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3" grpId="0"/>
      <p:bldP spid="14" grpId="0" animBg="1"/>
      <p:bldP spid="15" grpId="0"/>
      <p:bldP spid="16" grpId="0" animBg="1"/>
      <p:bldP spid="24" grpId="0" animBg="1"/>
      <p:bldP spid="25" grpId="0" animBg="1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39E2305-17F6-4736-A139-C6A43C418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影响因素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EDD0DE5-1B8C-402B-875C-53CFF88182E7}"/>
              </a:ext>
            </a:extLst>
          </p:cNvPr>
          <p:cNvSpPr/>
          <p:nvPr/>
        </p:nvSpPr>
        <p:spPr>
          <a:xfrm>
            <a:off x="1375652" y="1938335"/>
            <a:ext cx="3994634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为什么红海盐度最高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6E356A-526A-4E3F-BF9F-A243D46797A7}"/>
              </a:ext>
            </a:extLst>
          </p:cNvPr>
          <p:cNvSpPr txBox="1"/>
          <p:nvPr/>
        </p:nvSpPr>
        <p:spPr>
          <a:xfrm>
            <a:off x="1848683" y="2360643"/>
            <a:ext cx="8494633" cy="13836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①位于副热带海区，降水少而蒸发旺盛，蒸发量大于降水量。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②红海两岸是干燥的沙漠地区，几乎无淡水汇入。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③红海海域较为封闭，与低盐度的海水交换少。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C8E4285-9C34-4B97-A2D5-AEB6EC181180}"/>
              </a:ext>
            </a:extLst>
          </p:cNvPr>
          <p:cNvSpPr/>
          <p:nvPr/>
        </p:nvSpPr>
        <p:spPr>
          <a:xfrm>
            <a:off x="1375652" y="3744292"/>
            <a:ext cx="3994634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为什么波罗的海盐度最低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96C15E4-468F-4B84-8659-0DEB37307D36}"/>
              </a:ext>
            </a:extLst>
          </p:cNvPr>
          <p:cNvSpPr txBox="1"/>
          <p:nvPr/>
        </p:nvSpPr>
        <p:spPr>
          <a:xfrm>
            <a:off x="1848683" y="4166600"/>
            <a:ext cx="6647974" cy="1826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①位于较高纬度，海水温度低，蒸发弱。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②处于温带海洋性气候区，降水量大于蒸发量。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③四周陆地河流众多，有大量淡水汇入。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r>
              <a:rPr lang="zh-CN" altLang="en-US" sz="2400" dirty="0"/>
              <a:t>④海域较为封闭，高盐度的海水流入少。</a:t>
            </a:r>
          </a:p>
        </p:txBody>
      </p:sp>
    </p:spTree>
    <p:extLst>
      <p:ext uri="{BB962C8B-B14F-4D97-AF65-F5344CB8AC3E}">
        <p14:creationId xmlns:p14="http://schemas.microsoft.com/office/powerpoint/2010/main" val="417977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/>
      <p:bldP spid="20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带来影响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4" y="2232647"/>
            <a:ext cx="3482002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晒盐、提碱、提镁、溴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26D455-2B08-484A-BA75-709E81931A1C}"/>
              </a:ext>
            </a:extLst>
          </p:cNvPr>
          <p:cNvSpPr txBox="1"/>
          <p:nvPr/>
        </p:nvSpPr>
        <p:spPr>
          <a:xfrm>
            <a:off x="1052780" y="2832975"/>
            <a:ext cx="10325100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利用海水晒盐具有悠久的历史，日照充足、降水较少的沿海地区适宜建造晒盐场。此外，还可以利用海水制碱，从海水提取镁、溴等资源。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DD77A8A-0B99-408E-931A-9075885D32C3}"/>
              </a:ext>
            </a:extLst>
          </p:cNvPr>
          <p:cNvSpPr/>
          <p:nvPr/>
        </p:nvSpPr>
        <p:spPr>
          <a:xfrm>
            <a:off x="963874" y="4123638"/>
            <a:ext cx="275678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影响海水养殖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C1F3F8D-BD37-4C35-B5D5-0946DD50D87A}"/>
              </a:ext>
            </a:extLst>
          </p:cNvPr>
          <p:cNvSpPr txBox="1"/>
          <p:nvPr/>
        </p:nvSpPr>
        <p:spPr>
          <a:xfrm>
            <a:off x="1052780" y="4723966"/>
            <a:ext cx="504322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盐度的稳定性极其重要。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8F5CAA3-AFFA-4A6A-8DC6-78DC71884AD1}"/>
              </a:ext>
            </a:extLst>
          </p:cNvPr>
          <p:cNvSpPr/>
          <p:nvPr/>
        </p:nvSpPr>
        <p:spPr>
          <a:xfrm>
            <a:off x="6096000" y="4123638"/>
            <a:ext cx="275678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淡水资源重要补充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5D6A4E7-38E9-43A8-A59B-CEA0C0ECCCB0}"/>
              </a:ext>
            </a:extLst>
          </p:cNvPr>
          <p:cNvSpPr txBox="1"/>
          <p:nvPr/>
        </p:nvSpPr>
        <p:spPr>
          <a:xfrm>
            <a:off x="6184906" y="4723966"/>
            <a:ext cx="504322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海水淡化、工业冷却水。</a:t>
            </a:r>
          </a:p>
        </p:txBody>
      </p:sp>
    </p:spTree>
    <p:extLst>
      <p:ext uri="{BB962C8B-B14F-4D97-AF65-F5344CB8AC3E}">
        <p14:creationId xmlns:p14="http://schemas.microsoft.com/office/powerpoint/2010/main" val="44879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4" grpId="0"/>
      <p:bldP spid="14" grpId="0" animBg="1"/>
      <p:bldP spid="15" grpId="0"/>
      <p:bldP spid="19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海水密度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141179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6DB7592-CAE3-4B12-93CF-BC0CA1AD0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海水密度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67D976E-EFCD-411D-B209-BB4EF5E150DC}"/>
              </a:ext>
            </a:extLst>
          </p:cNvPr>
          <p:cNvSpPr txBox="1"/>
          <p:nvPr/>
        </p:nvSpPr>
        <p:spPr>
          <a:xfrm>
            <a:off x="1328057" y="1859688"/>
            <a:ext cx="9535885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20000"/>
              </a:lnSpc>
            </a:pPr>
            <a:r>
              <a:rPr lang="zh-CN" altLang="en-US" sz="2400" u="sng" dirty="0"/>
              <a:t>海水的密度</a:t>
            </a:r>
            <a:r>
              <a:rPr lang="zh-CN" altLang="en-US" sz="2400" dirty="0"/>
              <a:t>是指单位体积内海水的质量。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BDC319E-E036-4B1A-8761-5BAFC44F1EE3}"/>
              </a:ext>
            </a:extLst>
          </p:cNvPr>
          <p:cNvGrpSpPr/>
          <p:nvPr/>
        </p:nvGrpSpPr>
        <p:grpSpPr>
          <a:xfrm>
            <a:off x="1837818" y="2512027"/>
            <a:ext cx="9363583" cy="1847708"/>
            <a:chOff x="1837818" y="2512027"/>
            <a:chExt cx="9363583" cy="1847708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69A9745B-DBB2-4305-B575-D19A14FF2F88}"/>
                </a:ext>
              </a:extLst>
            </p:cNvPr>
            <p:cNvSpPr/>
            <p:nvPr/>
          </p:nvSpPr>
          <p:spPr>
            <a:xfrm>
              <a:off x="1837818" y="2868902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 dirty="0"/>
                <a:t>影响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因素</a:t>
              </a:r>
            </a:p>
          </p:txBody>
        </p:sp>
        <p:sp>
          <p:nvSpPr>
            <p:cNvPr id="10" name="左大括号 9">
              <a:extLst>
                <a:ext uri="{FF2B5EF4-FFF2-40B4-BE49-F238E27FC236}">
                  <a16:creationId xmlns:a16="http://schemas.microsoft.com/office/drawing/2014/main" id="{3CDA3FE6-50DD-4CA7-ABF5-2164AFCF938A}"/>
                </a:ext>
              </a:extLst>
            </p:cNvPr>
            <p:cNvSpPr/>
            <p:nvPr/>
          </p:nvSpPr>
          <p:spPr>
            <a:xfrm>
              <a:off x="3313073" y="2645191"/>
              <a:ext cx="200244" cy="1653580"/>
            </a:xfrm>
            <a:prstGeom prst="leftBrace">
              <a:avLst>
                <a:gd name="adj1" fmla="val 50311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FFB5539-9D62-4BA7-8206-1C93C5FD39BE}"/>
                </a:ext>
              </a:extLst>
            </p:cNvPr>
            <p:cNvSpPr txBox="1"/>
            <p:nvPr/>
          </p:nvSpPr>
          <p:spPr>
            <a:xfrm>
              <a:off x="3589341" y="2572987"/>
              <a:ext cx="1415772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温度</a:t>
              </a:r>
              <a:r>
                <a:rPr lang="en-US" altLang="zh-CN" sz="2400" dirty="0"/>
                <a:t>——</a:t>
              </a:r>
              <a:endParaRPr lang="zh-CN" altLang="en-US" sz="2400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C7325F7-EB5B-4092-AE14-1F3DBE442EA3}"/>
                </a:ext>
              </a:extLst>
            </p:cNvPr>
            <p:cNvSpPr txBox="1"/>
            <p:nvPr/>
          </p:nvSpPr>
          <p:spPr>
            <a:xfrm>
              <a:off x="3589341" y="3898070"/>
              <a:ext cx="800219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盐度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97917D8-85C1-47F3-A29A-75E0066C1919}"/>
                </a:ext>
              </a:extLst>
            </p:cNvPr>
            <p:cNvSpPr txBox="1"/>
            <p:nvPr/>
          </p:nvSpPr>
          <p:spPr>
            <a:xfrm>
              <a:off x="3589341" y="3266378"/>
              <a:ext cx="2031325" cy="46166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zh-CN" altLang="en-US" sz="2400" dirty="0"/>
                <a:t>深度（压力）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60A5A2D-0D53-425E-9C8A-FC5DE3D5E1F3}"/>
                </a:ext>
              </a:extLst>
            </p:cNvPr>
            <p:cNvSpPr txBox="1"/>
            <p:nvPr/>
          </p:nvSpPr>
          <p:spPr>
            <a:xfrm>
              <a:off x="4847239" y="2512027"/>
              <a:ext cx="6354162" cy="83099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just"/>
              <a:r>
                <a:rPr lang="zh-CN" altLang="en-US" sz="2400" dirty="0"/>
                <a:t>表层海水密度与温度的关系最为密切，表层海水温度越高，密度越小。</a:t>
              </a: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4893E917-B140-4BF3-B41C-F4D497C0421C}"/>
              </a:ext>
            </a:extLst>
          </p:cNvPr>
          <p:cNvSpPr/>
          <p:nvPr/>
        </p:nvSpPr>
        <p:spPr>
          <a:xfrm>
            <a:off x="0" y="4441371"/>
            <a:ext cx="12192000" cy="1712686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8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BC8FA99-479A-4011-8ED7-87411B1A8AD0}"/>
              </a:ext>
            </a:extLst>
          </p:cNvPr>
          <p:cNvSpPr txBox="1"/>
          <p:nvPr/>
        </p:nvSpPr>
        <p:spPr>
          <a:xfrm>
            <a:off x="2467818" y="4632105"/>
            <a:ext cx="6647974" cy="1134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水平分布：表层海水密度随</a:t>
            </a:r>
            <a:r>
              <a:rPr lang="zh-CN" altLang="en-US" sz="2400" u="sng" dirty="0">
                <a:solidFill>
                  <a:schemeClr val="bg1"/>
                </a:solidFill>
              </a:rPr>
              <a:t>温度</a:t>
            </a:r>
            <a:r>
              <a:rPr lang="zh-CN" altLang="en-US" sz="2400" dirty="0">
                <a:solidFill>
                  <a:schemeClr val="bg1"/>
                </a:solidFill>
              </a:rPr>
              <a:t>的增高而</a:t>
            </a:r>
            <a:r>
              <a:rPr lang="zh-CN" altLang="en-US" sz="2400" u="sng" dirty="0">
                <a:solidFill>
                  <a:schemeClr val="bg1"/>
                </a:solidFill>
              </a:rPr>
              <a:t>增大</a:t>
            </a:r>
            <a:r>
              <a:rPr lang="zh-CN" altLang="en-US" sz="2400" dirty="0">
                <a:solidFill>
                  <a:schemeClr val="bg1"/>
                </a:solidFill>
              </a:rPr>
              <a:t>；</a:t>
            </a:r>
            <a:endParaRPr lang="en-US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垂直方向：海水密度随着</a:t>
            </a:r>
            <a:r>
              <a:rPr lang="zh-CN" altLang="en-US" sz="2400" u="sng" dirty="0">
                <a:solidFill>
                  <a:schemeClr val="bg1"/>
                </a:solidFill>
              </a:rPr>
              <a:t>深度</a:t>
            </a:r>
            <a:r>
              <a:rPr lang="zh-CN" altLang="en-US" sz="2400" dirty="0">
                <a:solidFill>
                  <a:schemeClr val="bg1"/>
                </a:solidFill>
              </a:rPr>
              <a:t>的增加而</a:t>
            </a:r>
            <a:r>
              <a:rPr lang="zh-CN" altLang="en-US" sz="2400" u="sng" dirty="0">
                <a:solidFill>
                  <a:schemeClr val="bg1"/>
                </a:solidFill>
              </a:rPr>
              <a:t>增大</a:t>
            </a:r>
            <a:r>
              <a:rPr lang="zh-CN" altLang="en-US" sz="2400" dirty="0">
                <a:solidFill>
                  <a:schemeClr val="bg1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325941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第四部分</a:t>
            </a:r>
          </a:p>
        </p:txBody>
      </p:sp>
    </p:spTree>
    <p:extLst>
      <p:ext uri="{BB962C8B-B14F-4D97-AF65-F5344CB8AC3E}">
        <p14:creationId xmlns:p14="http://schemas.microsoft.com/office/powerpoint/2010/main" val="31228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体系构建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2A15AAF-2962-49F5-889A-54C4A3519D49}"/>
              </a:ext>
            </a:extLst>
          </p:cNvPr>
          <p:cNvSpPr/>
          <p:nvPr/>
        </p:nvSpPr>
        <p:spPr>
          <a:xfrm>
            <a:off x="5448300" y="2967990"/>
            <a:ext cx="1295400" cy="129540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海洋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455DD809-A753-4730-B77A-BA9465435FA2}"/>
              </a:ext>
            </a:extLst>
          </p:cNvPr>
          <p:cNvSpPr/>
          <p:nvPr/>
        </p:nvSpPr>
        <p:spPr>
          <a:xfrm>
            <a:off x="3048000" y="3318510"/>
            <a:ext cx="1965960" cy="59436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海洋表层温度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076D5FF-35AE-494C-8964-6D3B50D855BC}"/>
              </a:ext>
            </a:extLst>
          </p:cNvPr>
          <p:cNvSpPr/>
          <p:nvPr/>
        </p:nvSpPr>
        <p:spPr>
          <a:xfrm>
            <a:off x="7277100" y="3318510"/>
            <a:ext cx="1965960" cy="594360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海洋表层盐度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3261360" y="233907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分布规律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77E4D228-AE40-4053-9310-2049B4B86DCE}"/>
              </a:ext>
            </a:extLst>
          </p:cNvPr>
          <p:cNvSpPr/>
          <p:nvPr/>
        </p:nvSpPr>
        <p:spPr>
          <a:xfrm>
            <a:off x="3261360" y="442695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影响因素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1146415-76F2-4EDE-A801-7CEA308907CB}"/>
              </a:ext>
            </a:extLst>
          </p:cNvPr>
          <p:cNvSpPr/>
          <p:nvPr/>
        </p:nvSpPr>
        <p:spPr>
          <a:xfrm>
            <a:off x="7490460" y="233907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分布规律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950B8863-3D07-43CB-AD7B-A7C1F8A7A0D1}"/>
              </a:ext>
            </a:extLst>
          </p:cNvPr>
          <p:cNvSpPr/>
          <p:nvPr/>
        </p:nvSpPr>
        <p:spPr>
          <a:xfrm>
            <a:off x="7490460" y="4426954"/>
            <a:ext cx="1539240" cy="465352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影响因素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1CBF193-09D1-406F-9C35-8AB95CAC8A3C}"/>
              </a:ext>
            </a:extLst>
          </p:cNvPr>
          <p:cNvSpPr/>
          <p:nvPr/>
        </p:nvSpPr>
        <p:spPr>
          <a:xfrm>
            <a:off x="594930" y="3089777"/>
            <a:ext cx="2054770" cy="1051826"/>
          </a:xfrm>
          <a:prstGeom prst="roundRect">
            <a:avLst>
              <a:gd name="adj" fmla="val 9886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海洋表层等温线判读及其变化的影响因素分析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7DFF0BB-512C-44D8-A817-287753D38B65}"/>
              </a:ext>
            </a:extLst>
          </p:cNvPr>
          <p:cNvSpPr/>
          <p:nvPr/>
        </p:nvSpPr>
        <p:spPr>
          <a:xfrm>
            <a:off x="9542300" y="3089777"/>
            <a:ext cx="2054770" cy="1051826"/>
          </a:xfrm>
          <a:prstGeom prst="roundRect">
            <a:avLst>
              <a:gd name="adj" fmla="val 9886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海洋表层等盐度线判读及其变化的影响因素分析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5FC00CD-50AB-4BE1-9B44-723DEC77DDB3}"/>
              </a:ext>
            </a:extLst>
          </p:cNvPr>
          <p:cNvCxnSpPr/>
          <p:nvPr/>
        </p:nvCxnSpPr>
        <p:spPr>
          <a:xfrm>
            <a:off x="6743700" y="3615690"/>
            <a:ext cx="533400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8AAE69A-69BB-40D2-807F-37092E8BEB61}"/>
              </a:ext>
            </a:extLst>
          </p:cNvPr>
          <p:cNvCxnSpPr>
            <a:stCxn id="3" idx="2"/>
            <a:endCxn id="4" idx="3"/>
          </p:cNvCxnSpPr>
          <p:nvPr/>
        </p:nvCxnSpPr>
        <p:spPr>
          <a:xfrm flipH="1">
            <a:off x="5013960" y="3615690"/>
            <a:ext cx="434340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68499A29-CEC7-45BB-A632-5F89FC4884F3}"/>
              </a:ext>
            </a:extLst>
          </p:cNvPr>
          <p:cNvCxnSpPr>
            <a:stCxn id="4" idx="0"/>
            <a:endCxn id="8" idx="2"/>
          </p:cNvCxnSpPr>
          <p:nvPr/>
        </p:nvCxnSpPr>
        <p:spPr>
          <a:xfrm flipV="1">
            <a:off x="4030980" y="2804426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78F459B-BEE7-4DC1-AEA3-1D823CCB787B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4030980" y="3912870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FCF4250-570F-42E8-8B37-8B12089E302B}"/>
              </a:ext>
            </a:extLst>
          </p:cNvPr>
          <p:cNvCxnSpPr>
            <a:stCxn id="11" idx="2"/>
            <a:endCxn id="6" idx="0"/>
          </p:cNvCxnSpPr>
          <p:nvPr/>
        </p:nvCxnSpPr>
        <p:spPr>
          <a:xfrm>
            <a:off x="8260080" y="2804426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9602A637-2C32-417D-96EE-5308BA7EB2FD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8260080" y="3912870"/>
            <a:ext cx="0" cy="514084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05E8776B-D7E2-4B77-B8D5-A5362EE6C411}"/>
              </a:ext>
            </a:extLst>
          </p:cNvPr>
          <p:cNvCxnSpPr>
            <a:stCxn id="8" idx="1"/>
            <a:endCxn id="5" idx="0"/>
          </p:cNvCxnSpPr>
          <p:nvPr/>
        </p:nvCxnSpPr>
        <p:spPr>
          <a:xfrm rot="10800000" flipV="1">
            <a:off x="1622316" y="2571749"/>
            <a:ext cx="163904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7DB63FBC-C11F-4371-9F94-2F9449CB395B}"/>
              </a:ext>
            </a:extLst>
          </p:cNvPr>
          <p:cNvCxnSpPr>
            <a:stCxn id="10" idx="1"/>
            <a:endCxn id="5" idx="2"/>
          </p:cNvCxnSpPr>
          <p:nvPr/>
        </p:nvCxnSpPr>
        <p:spPr>
          <a:xfrm rot="10800000">
            <a:off x="1622316" y="4141604"/>
            <a:ext cx="163904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F3AAB108-334E-45CA-BA9C-3E6E61D8CA5A}"/>
              </a:ext>
            </a:extLst>
          </p:cNvPr>
          <p:cNvCxnSpPr>
            <a:stCxn id="11" idx="3"/>
            <a:endCxn id="13" idx="0"/>
          </p:cNvCxnSpPr>
          <p:nvPr/>
        </p:nvCxnSpPr>
        <p:spPr>
          <a:xfrm>
            <a:off x="9029700" y="2571750"/>
            <a:ext cx="153998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2A15B5E1-6D48-4AC3-960E-0500FB02513C}"/>
              </a:ext>
            </a:extLst>
          </p:cNvPr>
          <p:cNvCxnSpPr>
            <a:stCxn id="12" idx="3"/>
            <a:endCxn id="13" idx="2"/>
          </p:cNvCxnSpPr>
          <p:nvPr/>
        </p:nvCxnSpPr>
        <p:spPr>
          <a:xfrm flipV="1">
            <a:off x="9029700" y="4141603"/>
            <a:ext cx="1539985" cy="518027"/>
          </a:xfrm>
          <a:prstGeom prst="bentConnector2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4438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8" grpId="0" animBg="1"/>
      <p:bldP spid="10" grpId="0" animBg="1"/>
      <p:bldP spid="11" grpId="0" animBg="1"/>
      <p:bldP spid="12" grpId="0" animBg="1"/>
      <p:bldP spid="5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考点一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海水温度与盐度的分布规律。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CAAEAA2-AEC8-4C83-AB7E-D7B067797E33}"/>
              </a:ext>
            </a:extLst>
          </p:cNvPr>
          <p:cNvGrpSpPr/>
          <p:nvPr/>
        </p:nvGrpSpPr>
        <p:grpSpPr>
          <a:xfrm>
            <a:off x="2377440" y="2497130"/>
            <a:ext cx="8646070" cy="429798"/>
            <a:chOff x="2377440" y="2497130"/>
            <a:chExt cx="8646070" cy="42979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498956B-90EF-4A49-A84E-7C7947A97072}"/>
                </a:ext>
              </a:extLst>
            </p:cNvPr>
            <p:cNvSpPr/>
            <p:nvPr/>
          </p:nvSpPr>
          <p:spPr>
            <a:xfrm>
              <a:off x="2377440" y="251857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E175CA-3BBB-4E72-9FDA-F9E39E9928D3}"/>
                </a:ext>
              </a:extLst>
            </p:cNvPr>
            <p:cNvSpPr txBox="1"/>
            <p:nvPr/>
          </p:nvSpPr>
          <p:spPr>
            <a:xfrm>
              <a:off x="2740570" y="2497130"/>
              <a:ext cx="8282940" cy="429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世界海洋表层水温分布呈“单峰型”曲线，表现为由赤道向两极递减。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0FB22C1-E2FE-40FC-BCFC-6DB8B6758504}"/>
              </a:ext>
            </a:extLst>
          </p:cNvPr>
          <p:cNvGrpSpPr/>
          <p:nvPr/>
        </p:nvGrpSpPr>
        <p:grpSpPr>
          <a:xfrm>
            <a:off x="2377440" y="3216796"/>
            <a:ext cx="8646070" cy="799130"/>
            <a:chOff x="2377440" y="3216796"/>
            <a:chExt cx="8646070" cy="799130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C67B40-1631-4CA9-97B4-7567DB8C66C4}"/>
                </a:ext>
              </a:extLst>
            </p:cNvPr>
            <p:cNvSpPr/>
            <p:nvPr/>
          </p:nvSpPr>
          <p:spPr>
            <a:xfrm>
              <a:off x="2377440" y="323823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2605BB8-B3D2-4623-AFF3-49D509ED0982}"/>
                </a:ext>
              </a:extLst>
            </p:cNvPr>
            <p:cNvSpPr txBox="1"/>
            <p:nvPr/>
          </p:nvSpPr>
          <p:spPr>
            <a:xfrm>
              <a:off x="2740570" y="3216796"/>
              <a:ext cx="8282940" cy="799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海洋表层盐度分布则成“双峰型”曲线，由南，北半球的副热带海区向两侧的高纬和低纬递减。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3171586-3C39-4B66-89D1-1E1E962A2B0A}"/>
              </a:ext>
            </a:extLst>
          </p:cNvPr>
          <p:cNvGrpSpPr/>
          <p:nvPr/>
        </p:nvGrpSpPr>
        <p:grpSpPr>
          <a:xfrm>
            <a:off x="2377440" y="4161676"/>
            <a:ext cx="8646070" cy="1537793"/>
            <a:chOff x="2377440" y="4161676"/>
            <a:chExt cx="8646070" cy="1537793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23346384-7D4F-4491-A454-F609394BB5EB}"/>
                </a:ext>
              </a:extLst>
            </p:cNvPr>
            <p:cNvSpPr/>
            <p:nvPr/>
          </p:nvSpPr>
          <p:spPr>
            <a:xfrm>
              <a:off x="2377440" y="418311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38EC1D0-E576-4104-A875-007550E38AEC}"/>
                </a:ext>
              </a:extLst>
            </p:cNvPr>
            <p:cNvSpPr txBox="1"/>
            <p:nvPr/>
          </p:nvSpPr>
          <p:spPr>
            <a:xfrm>
              <a:off x="2740570" y="4161676"/>
              <a:ext cx="8282940" cy="1537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就全球而言，副热带海区的盐度高于热带海区。这是因为虽然热带海区的温度高于副热带海区，但热带是全球的多雨带，而副热带是全球的少雨带。综合降水量和蒸发量两个因素来考虑，副热带海区的盐度高于热带海区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658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考点一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海水温度与盐度的分布规律。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AC101B3-73EC-4E7A-BFEA-D9114DF15BCD}"/>
              </a:ext>
            </a:extLst>
          </p:cNvPr>
          <p:cNvGrpSpPr/>
          <p:nvPr/>
        </p:nvGrpSpPr>
        <p:grpSpPr>
          <a:xfrm>
            <a:off x="2377440" y="2497130"/>
            <a:ext cx="8646070" cy="1168461"/>
            <a:chOff x="2377440" y="2497130"/>
            <a:chExt cx="8646070" cy="1168461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498956B-90EF-4A49-A84E-7C7947A97072}"/>
                </a:ext>
              </a:extLst>
            </p:cNvPr>
            <p:cNvSpPr/>
            <p:nvPr/>
          </p:nvSpPr>
          <p:spPr>
            <a:xfrm>
              <a:off x="2377440" y="251857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E175CA-3BBB-4E72-9FDA-F9E39E9928D3}"/>
                </a:ext>
              </a:extLst>
            </p:cNvPr>
            <p:cNvSpPr txBox="1"/>
            <p:nvPr/>
          </p:nvSpPr>
          <p:spPr>
            <a:xfrm>
              <a:off x="2740570" y="2497130"/>
              <a:ext cx="8282940" cy="116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从高纬度地区来分析，北半球高纬度海区的盐度低于南半球高纬度海区，两个地区的气候条件大致相同，其主要作用的是淡水汇入。在北半球高纬度地区，有数条大河汇入北冰洋，而南半球这个纬度恰恰没有河流。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8B7A8BF-8111-44E4-A2C2-4D05B030CAB3}"/>
              </a:ext>
            </a:extLst>
          </p:cNvPr>
          <p:cNvGrpSpPr/>
          <p:nvPr/>
        </p:nvGrpSpPr>
        <p:grpSpPr>
          <a:xfrm>
            <a:off x="2764352" y="3778934"/>
            <a:ext cx="7868947" cy="2150012"/>
            <a:chOff x="2764352" y="3778934"/>
            <a:chExt cx="7868947" cy="2150012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5E37CF90-F3C8-4CE5-8C12-D841FB872F23}"/>
                </a:ext>
              </a:extLst>
            </p:cNvPr>
            <p:cNvSpPr/>
            <p:nvPr/>
          </p:nvSpPr>
          <p:spPr>
            <a:xfrm>
              <a:off x="2764352" y="4183380"/>
              <a:ext cx="1234440" cy="123444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800" dirty="0"/>
                <a:t>构图要素</a:t>
              </a: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569DCE28-9F36-4F81-828E-0B34DBF1ABD2}"/>
                </a:ext>
              </a:extLst>
            </p:cNvPr>
            <p:cNvSpPr/>
            <p:nvPr/>
          </p:nvSpPr>
          <p:spPr>
            <a:xfrm>
              <a:off x="4861559" y="4183380"/>
              <a:ext cx="1234440" cy="123444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2800" dirty="0"/>
                <a:t>曲线变化</a:t>
              </a:r>
            </a:p>
          </p:txBody>
        </p:sp>
        <p:sp>
          <p:nvSpPr>
            <p:cNvPr id="16" name="箭头: 右 15">
              <a:extLst>
                <a:ext uri="{FF2B5EF4-FFF2-40B4-BE49-F238E27FC236}">
                  <a16:creationId xmlns:a16="http://schemas.microsoft.com/office/drawing/2014/main" id="{D7D5F91C-32B9-4DF4-A4C7-78C9E47A5A75}"/>
                </a:ext>
              </a:extLst>
            </p:cNvPr>
            <p:cNvSpPr/>
            <p:nvPr/>
          </p:nvSpPr>
          <p:spPr>
            <a:xfrm>
              <a:off x="4160520" y="4613910"/>
              <a:ext cx="541020" cy="373380"/>
            </a:xfrm>
            <a:prstGeom prst="rightArrow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18" name="左大括号 17">
              <a:extLst>
                <a:ext uri="{FF2B5EF4-FFF2-40B4-BE49-F238E27FC236}">
                  <a16:creationId xmlns:a16="http://schemas.microsoft.com/office/drawing/2014/main" id="{B8FBD629-7EDE-41D0-B135-C81EF0517FF7}"/>
                </a:ext>
              </a:extLst>
            </p:cNvPr>
            <p:cNvSpPr/>
            <p:nvPr/>
          </p:nvSpPr>
          <p:spPr>
            <a:xfrm>
              <a:off x="6285155" y="3985260"/>
              <a:ext cx="170330" cy="1737360"/>
            </a:xfrm>
            <a:prstGeom prst="leftBrace">
              <a:avLst>
                <a:gd name="adj1" fmla="val 76333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4A512F9-445C-4AF6-AF9E-49EA9B69A028}"/>
                </a:ext>
              </a:extLst>
            </p:cNvPr>
            <p:cNvSpPr txBox="1"/>
            <p:nvPr/>
          </p:nvSpPr>
          <p:spPr>
            <a:xfrm>
              <a:off x="6568440" y="3778934"/>
              <a:ext cx="1360275" cy="21500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对称性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波峰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400" dirty="0"/>
                <a:t>波谷</a:t>
              </a:r>
              <a:endParaRPr lang="en-US" altLang="zh-CN" sz="2400" dirty="0"/>
            </a:p>
            <a:p>
              <a:pPr algn="just">
                <a:lnSpc>
                  <a:spcPct val="150000"/>
                </a:lnSpc>
              </a:pPr>
              <a:r>
                <a:rPr lang="en-US" altLang="zh-CN" sz="2400" dirty="0"/>
                <a:t>……</a:t>
              </a:r>
              <a:endParaRPr lang="zh-CN" altLang="en-US" sz="2400" dirty="0"/>
            </a:p>
          </p:txBody>
        </p:sp>
        <p:sp>
          <p:nvSpPr>
            <p:cNvPr id="39" name="箭头: 右 38">
              <a:extLst>
                <a:ext uri="{FF2B5EF4-FFF2-40B4-BE49-F238E27FC236}">
                  <a16:creationId xmlns:a16="http://schemas.microsoft.com/office/drawing/2014/main" id="{CD537E6B-63CE-4FD1-B307-B5CBA2798F4C}"/>
                </a:ext>
              </a:extLst>
            </p:cNvPr>
            <p:cNvSpPr/>
            <p:nvPr/>
          </p:nvSpPr>
          <p:spPr>
            <a:xfrm>
              <a:off x="7658205" y="4613910"/>
              <a:ext cx="541020" cy="373380"/>
            </a:xfrm>
            <a:prstGeom prst="rightArrow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633A0B7-87F9-4041-84A3-1F872B858A92}"/>
                </a:ext>
              </a:extLst>
            </p:cNvPr>
            <p:cNvSpPr txBox="1"/>
            <p:nvPr/>
          </p:nvSpPr>
          <p:spPr>
            <a:xfrm>
              <a:off x="8375104" y="4183380"/>
              <a:ext cx="2258195" cy="116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结合文字内容，掌握海水温度与盐度分布规律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940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17B901A-9C23-4196-B200-4A50DE2A1DCE}"/>
              </a:ext>
            </a:extLst>
          </p:cNvPr>
          <p:cNvSpPr txBox="1"/>
          <p:nvPr/>
        </p:nvSpPr>
        <p:spPr>
          <a:xfrm>
            <a:off x="891619" y="469811"/>
            <a:ext cx="738664" cy="2648161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48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学习目标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400CB9-3198-48AF-889C-DC79495377F3}"/>
              </a:ext>
            </a:extLst>
          </p:cNvPr>
          <p:cNvSpPr/>
          <p:nvPr/>
        </p:nvSpPr>
        <p:spPr>
          <a:xfrm>
            <a:off x="7169150" y="1016000"/>
            <a:ext cx="2387600" cy="509465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0000">
                <a:schemeClr val="bg1">
                  <a:alpha val="70000"/>
                </a:schemeClr>
              </a:gs>
              <a:gs pos="8000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tIns="360000" bIns="360000" rtlCol="0" anchor="ctr"/>
          <a:lstStyle/>
          <a:p>
            <a:r>
              <a:rPr lang="zh-CN" altLang="en-US" sz="2800" dirty="0">
                <a:solidFill>
                  <a:schemeClr val="tx1"/>
                </a:solidFill>
              </a:rPr>
              <a:t>探索海洋奥秘，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说出海水性质对人类活动的影响。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DE62407-8F41-4AC0-A914-61F83B2B170C}"/>
              </a:ext>
            </a:extLst>
          </p:cNvPr>
          <p:cNvSpPr/>
          <p:nvPr/>
        </p:nvSpPr>
        <p:spPr>
          <a:xfrm>
            <a:off x="2863850" y="1016000"/>
            <a:ext cx="2387600" cy="509465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0000">
                <a:schemeClr val="bg1">
                  <a:alpha val="70000"/>
                </a:schemeClr>
              </a:gs>
              <a:gs pos="8000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tIns="360000" bIns="360000" rtlCol="0" anchor="ctr"/>
          <a:lstStyle/>
          <a:p>
            <a:r>
              <a:rPr lang="zh-CN" altLang="en-US" sz="2800" dirty="0">
                <a:solidFill>
                  <a:schemeClr val="tx1"/>
                </a:solidFill>
              </a:rPr>
              <a:t>研读文本资料，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归纳海水温度、</a:t>
            </a:r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盐度和密度的时空分布规律。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C0590C5-6CD1-4D95-B9BD-7B1802426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206" y="1016000"/>
            <a:ext cx="827088" cy="112870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3D0E5E5-352A-493F-AEB2-CD793EB753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001" y="4137148"/>
            <a:ext cx="726221" cy="98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考点二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影响海水温度的因素。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CE175CA-3BBB-4E72-9FDA-F9E39E9928D3}"/>
              </a:ext>
            </a:extLst>
          </p:cNvPr>
          <p:cNvSpPr txBox="1"/>
          <p:nvPr/>
        </p:nvSpPr>
        <p:spPr>
          <a:xfrm>
            <a:off x="2305636" y="2344479"/>
            <a:ext cx="8282940" cy="799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/>
              <a:t>对海水温度知识的考查，往往利用等温线作为呈现形式，分析时需适当注意以下角度：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68EE853-2379-425A-ABB9-034A933AC939}"/>
              </a:ext>
            </a:extLst>
          </p:cNvPr>
          <p:cNvGrpSpPr/>
          <p:nvPr/>
        </p:nvGrpSpPr>
        <p:grpSpPr>
          <a:xfrm>
            <a:off x="2377440" y="3284594"/>
            <a:ext cx="8646070" cy="429798"/>
            <a:chOff x="2377440" y="3284594"/>
            <a:chExt cx="8646070" cy="42979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3306037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3284594"/>
              <a:ext cx="8282940" cy="429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由水温的排列规律，判断所在南北半球。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8129F940-6971-4260-B06C-42E33CF3D480}"/>
              </a:ext>
            </a:extLst>
          </p:cNvPr>
          <p:cNvGrpSpPr/>
          <p:nvPr/>
        </p:nvGrpSpPr>
        <p:grpSpPr>
          <a:xfrm>
            <a:off x="2377440" y="3876820"/>
            <a:ext cx="8646070" cy="1168461"/>
            <a:chOff x="2377440" y="3876820"/>
            <a:chExt cx="8646070" cy="1168461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389826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3876820"/>
              <a:ext cx="8282940" cy="116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受海陆热力性质差异影响，</a:t>
              </a:r>
              <a:endParaRPr lang="en-US" altLang="zh-CN" sz="2000" dirty="0"/>
            </a:p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夏季海洋气温低于同纬度陆地，海洋表层等温线向低纬倾斜；</a:t>
              </a:r>
              <a:endParaRPr lang="en-US" altLang="zh-CN" sz="2000" dirty="0"/>
            </a:p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冬季海洋气温高于同纬度陆地，海洋表层等温线向高纬倾斜。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358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影响盐度分布的因素及不同海区盐度的比较方法。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4BC006B-F263-4230-A18B-21ACDBD0E5BF}"/>
              </a:ext>
            </a:extLst>
          </p:cNvPr>
          <p:cNvGrpSpPr/>
          <p:nvPr/>
        </p:nvGrpSpPr>
        <p:grpSpPr>
          <a:xfrm>
            <a:off x="2377440" y="2494435"/>
            <a:ext cx="8646070" cy="799130"/>
            <a:chOff x="2377440" y="2494435"/>
            <a:chExt cx="8646070" cy="799130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2515878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2494435"/>
              <a:ext cx="8282940" cy="799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一般先考虑纬度的差异，不同维度海区的降水量和蒸发量不同，盐度也不同。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419E84B5-94E4-4D0F-B68E-9EB7D2AAF844}"/>
              </a:ext>
            </a:extLst>
          </p:cNvPr>
          <p:cNvGrpSpPr/>
          <p:nvPr/>
        </p:nvGrpSpPr>
        <p:grpSpPr>
          <a:xfrm>
            <a:off x="2377440" y="3370980"/>
            <a:ext cx="8646070" cy="1907125"/>
            <a:chOff x="2377440" y="3370980"/>
            <a:chExt cx="8646070" cy="1907125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3392423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3370980"/>
              <a:ext cx="8282940" cy="1907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对于纬度近岸海区，则先考虑近海岸地区河流注入水量的大小，河流出入量较大的海域，受河水稀释作用强，盐度降低幅度大，盐度较低，反之眼度较高。</a:t>
              </a:r>
              <a:endParaRPr lang="en-US" altLang="zh-CN" sz="2000" dirty="0"/>
            </a:p>
            <a:p>
              <a:pPr algn="just">
                <a:lnSpc>
                  <a:spcPct val="120000"/>
                </a:lnSpc>
              </a:pPr>
              <a:r>
                <a:rPr lang="zh-CN" altLang="en-US" sz="2000" dirty="0"/>
                <a:t>同时，对于流量季节变化比较大的河流，入海口处的盐度会随季节发生变化。一般来讲，河流汛期盐度较低，河流枯水期盐度较高。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864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20140" y="1874254"/>
            <a:ext cx="1185496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考点三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E27078D-CE3B-4001-8E37-8FBBCC2ACA8A}"/>
              </a:ext>
            </a:extLst>
          </p:cNvPr>
          <p:cNvSpPr txBox="1"/>
          <p:nvPr/>
        </p:nvSpPr>
        <p:spPr>
          <a:xfrm>
            <a:off x="2305636" y="1762435"/>
            <a:ext cx="8766224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影响盐度分布的因素及不同海区盐度的比较方法。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CF20941-C81B-4AD6-9F17-477C60BE19AC}"/>
              </a:ext>
            </a:extLst>
          </p:cNvPr>
          <p:cNvGrpSpPr/>
          <p:nvPr/>
        </p:nvGrpSpPr>
        <p:grpSpPr>
          <a:xfrm>
            <a:off x="2377440" y="2494435"/>
            <a:ext cx="8646070" cy="1422377"/>
            <a:chOff x="2377440" y="2494435"/>
            <a:chExt cx="8646070" cy="1422377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2F3B1F0D-63A3-4B1B-821C-657CE89B4DF4}"/>
                </a:ext>
              </a:extLst>
            </p:cNvPr>
            <p:cNvSpPr/>
            <p:nvPr/>
          </p:nvSpPr>
          <p:spPr>
            <a:xfrm>
              <a:off x="2377440" y="2634349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B315AEB-7A7C-4B7A-867B-E50B651B50F1}"/>
                </a:ext>
              </a:extLst>
            </p:cNvPr>
            <p:cNvSpPr txBox="1"/>
            <p:nvPr/>
          </p:nvSpPr>
          <p:spPr>
            <a:xfrm>
              <a:off x="2740570" y="2494435"/>
              <a:ext cx="8282940" cy="1422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同纬度近海岸区，无河流影响或河流影响不明显，再考虑寒暖流的影响。受寒流影响的海域，海水蒸发减弱，延度较低；</a:t>
              </a:r>
              <a:endParaRPr lang="en-US" altLang="zh-CN" sz="2000" dirty="0"/>
            </a:p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受暖流影响的海域，蒸发量增大，盐度较高。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1EF1073-CC60-4CE0-B8F8-78F38A8BF514}"/>
              </a:ext>
            </a:extLst>
          </p:cNvPr>
          <p:cNvGrpSpPr/>
          <p:nvPr/>
        </p:nvGrpSpPr>
        <p:grpSpPr>
          <a:xfrm>
            <a:off x="2377440" y="4189063"/>
            <a:ext cx="8646070" cy="960712"/>
            <a:chOff x="2377440" y="4189063"/>
            <a:chExt cx="8646070" cy="96071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D696B48-380A-49F6-BF0C-F14E1C0E817B}"/>
                </a:ext>
              </a:extLst>
            </p:cNvPr>
            <p:cNvSpPr/>
            <p:nvPr/>
          </p:nvSpPr>
          <p:spPr>
            <a:xfrm>
              <a:off x="2377440" y="4282507"/>
              <a:ext cx="386912" cy="386912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EAC302C-3B03-4526-8FC0-8AAE271FACD1}"/>
                </a:ext>
              </a:extLst>
            </p:cNvPr>
            <p:cNvSpPr txBox="1"/>
            <p:nvPr/>
          </p:nvSpPr>
          <p:spPr>
            <a:xfrm>
              <a:off x="2740570" y="4189063"/>
              <a:ext cx="8282940" cy="960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dirty="0"/>
                <a:t>另外</a:t>
              </a:r>
              <a:r>
                <a:rPr lang="en-US" altLang="zh-CN" sz="2000" dirty="0"/>
                <a:t>,</a:t>
              </a:r>
              <a:r>
                <a:rPr lang="zh-CN" altLang="en-US" sz="2000" dirty="0"/>
                <a:t>在高纬度海区，海水结冰会离析出盐分，使海水盐度升高，而融冰会稀释海水，是海水盐度降低。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622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CC4560C-BBA1-423C-83AE-E332AB3B8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考点点拨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4379464-6436-4356-8267-917105D6F738}"/>
              </a:ext>
            </a:extLst>
          </p:cNvPr>
          <p:cNvSpPr/>
          <p:nvPr/>
        </p:nvSpPr>
        <p:spPr>
          <a:xfrm>
            <a:off x="1191476" y="1712306"/>
            <a:ext cx="2325004" cy="358406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海水盐度影响因素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E141B41-999C-459F-BFA2-8B79784BEC4D}"/>
              </a:ext>
            </a:extLst>
          </p:cNvPr>
          <p:cNvSpPr/>
          <p:nvPr/>
        </p:nvSpPr>
        <p:spPr>
          <a:xfrm>
            <a:off x="4933950" y="2657270"/>
            <a:ext cx="2324100" cy="232410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44713AA-D246-4E8A-879F-5F37B2B8FC7D}"/>
              </a:ext>
            </a:extLst>
          </p:cNvPr>
          <p:cNvSpPr/>
          <p:nvPr/>
        </p:nvSpPr>
        <p:spPr>
          <a:xfrm>
            <a:off x="5429250" y="3152570"/>
            <a:ext cx="1333500" cy="133350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海水盐度</a:t>
            </a: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92ED0532-311D-4F4F-B61C-E151E718865B}"/>
              </a:ext>
            </a:extLst>
          </p:cNvPr>
          <p:cNvGrpSpPr/>
          <p:nvPr/>
        </p:nvGrpSpPr>
        <p:grpSpPr>
          <a:xfrm>
            <a:off x="4933950" y="2657270"/>
            <a:ext cx="2324100" cy="2324100"/>
            <a:chOff x="4933950" y="2657270"/>
            <a:chExt cx="2324100" cy="2324100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6A264B0-BF66-4B0E-9983-257FD02C914D}"/>
                </a:ext>
              </a:extLst>
            </p:cNvPr>
            <p:cNvCxnSpPr>
              <a:stCxn id="12" idx="0"/>
              <a:endCxn id="21" idx="0"/>
            </p:cNvCxnSpPr>
            <p:nvPr/>
          </p:nvCxnSpPr>
          <p:spPr>
            <a:xfrm>
              <a:off x="6096000" y="2657270"/>
              <a:ext cx="0" cy="49530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1143E0-69A0-4DF9-A560-76616925E377}"/>
                </a:ext>
              </a:extLst>
            </p:cNvPr>
            <p:cNvCxnSpPr>
              <a:stCxn id="12" idx="1"/>
              <a:endCxn id="21" idx="1"/>
            </p:cNvCxnSpPr>
            <p:nvPr/>
          </p:nvCxnSpPr>
          <p:spPr>
            <a:xfrm>
              <a:off x="5274307" y="2997627"/>
              <a:ext cx="350230" cy="35023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A72F798C-A57F-4BB5-8261-BD5A0B90B62F}"/>
                </a:ext>
              </a:extLst>
            </p:cNvPr>
            <p:cNvCxnSpPr>
              <a:stCxn id="12" idx="2"/>
              <a:endCxn id="21" idx="2"/>
            </p:cNvCxnSpPr>
            <p:nvPr/>
          </p:nvCxnSpPr>
          <p:spPr>
            <a:xfrm>
              <a:off x="4933950" y="3819320"/>
              <a:ext cx="49530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9B913995-C864-47C6-97F5-6EFAFA0A7F67}"/>
                </a:ext>
              </a:extLst>
            </p:cNvPr>
            <p:cNvCxnSpPr>
              <a:cxnSpLocks/>
              <a:stCxn id="12" idx="3"/>
              <a:endCxn id="21" idx="3"/>
            </p:cNvCxnSpPr>
            <p:nvPr/>
          </p:nvCxnSpPr>
          <p:spPr>
            <a:xfrm flipV="1">
              <a:off x="5274307" y="4290783"/>
              <a:ext cx="350230" cy="35023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93528D1F-6352-42B1-8FC8-7D3309E1AFFB}"/>
                </a:ext>
              </a:extLst>
            </p:cNvPr>
            <p:cNvCxnSpPr>
              <a:stCxn id="21" idx="4"/>
              <a:endCxn id="12" idx="4"/>
            </p:cNvCxnSpPr>
            <p:nvPr/>
          </p:nvCxnSpPr>
          <p:spPr>
            <a:xfrm>
              <a:off x="6096000" y="4486070"/>
              <a:ext cx="0" cy="49530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8378D8C-9B14-4F17-A8C1-A4CB670CA9BC}"/>
                </a:ext>
              </a:extLst>
            </p:cNvPr>
            <p:cNvCxnSpPr>
              <a:stCxn id="21" idx="5"/>
              <a:endCxn id="12" idx="5"/>
            </p:cNvCxnSpPr>
            <p:nvPr/>
          </p:nvCxnSpPr>
          <p:spPr>
            <a:xfrm>
              <a:off x="6567463" y="4290783"/>
              <a:ext cx="350230" cy="35023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0E4A866-176C-4766-A21B-C48894754545}"/>
                </a:ext>
              </a:extLst>
            </p:cNvPr>
            <p:cNvCxnSpPr>
              <a:cxnSpLocks/>
              <a:stCxn id="21" idx="6"/>
              <a:endCxn id="12" idx="6"/>
            </p:cNvCxnSpPr>
            <p:nvPr/>
          </p:nvCxnSpPr>
          <p:spPr>
            <a:xfrm>
              <a:off x="6762750" y="3819320"/>
              <a:ext cx="49530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722BBC18-B3B8-4CE1-96EE-06A3C876D868}"/>
                </a:ext>
              </a:extLst>
            </p:cNvPr>
            <p:cNvCxnSpPr>
              <a:stCxn id="12" idx="7"/>
              <a:endCxn id="21" idx="7"/>
            </p:cNvCxnSpPr>
            <p:nvPr/>
          </p:nvCxnSpPr>
          <p:spPr>
            <a:xfrm flipH="1">
              <a:off x="6567463" y="2997627"/>
              <a:ext cx="350230" cy="35023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1D3AC49-32C7-4B3E-B9EF-E82BC88770BD}"/>
                </a:ext>
              </a:extLst>
            </p:cNvPr>
            <p:cNvSpPr txBox="1"/>
            <p:nvPr/>
          </p:nvSpPr>
          <p:spPr>
            <a:xfrm>
              <a:off x="5575603" y="278323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高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920D1ED-12DB-46AD-BF52-1E9013C1783C}"/>
                </a:ext>
              </a:extLst>
            </p:cNvPr>
            <p:cNvSpPr txBox="1"/>
            <p:nvPr/>
          </p:nvSpPr>
          <p:spPr>
            <a:xfrm>
              <a:off x="5575603" y="44578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低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574CB3B-9135-44A5-9C42-0181035E5C23}"/>
                </a:ext>
              </a:extLst>
            </p:cNvPr>
            <p:cNvSpPr txBox="1"/>
            <p:nvPr/>
          </p:nvSpPr>
          <p:spPr>
            <a:xfrm>
              <a:off x="6191953" y="278323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低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303E95E-DF86-4AF0-9D8E-652539A8A600}"/>
                </a:ext>
              </a:extLst>
            </p:cNvPr>
            <p:cNvSpPr txBox="1"/>
            <p:nvPr/>
          </p:nvSpPr>
          <p:spPr>
            <a:xfrm>
              <a:off x="6191953" y="445789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高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514F3C6-F55D-498B-A046-988834304039}"/>
                </a:ext>
              </a:extLst>
            </p:cNvPr>
            <p:cNvSpPr txBox="1"/>
            <p:nvPr/>
          </p:nvSpPr>
          <p:spPr>
            <a:xfrm>
              <a:off x="5061338" y="329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低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E97A490-AD61-470A-8368-CF8DA2B38996}"/>
                </a:ext>
              </a:extLst>
            </p:cNvPr>
            <p:cNvSpPr txBox="1"/>
            <p:nvPr/>
          </p:nvSpPr>
          <p:spPr>
            <a:xfrm>
              <a:off x="6708654" y="329349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高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15DA7C0-4E42-4ED0-A50C-F2E9D59C017B}"/>
                </a:ext>
              </a:extLst>
            </p:cNvPr>
            <p:cNvSpPr txBox="1"/>
            <p:nvPr/>
          </p:nvSpPr>
          <p:spPr>
            <a:xfrm>
              <a:off x="5061338" y="397564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高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AEAA15C-D0B7-428B-8D88-2D182A4F611A}"/>
                </a:ext>
              </a:extLst>
            </p:cNvPr>
            <p:cNvSpPr txBox="1"/>
            <p:nvPr/>
          </p:nvSpPr>
          <p:spPr>
            <a:xfrm>
              <a:off x="6708654" y="397564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低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AF18081-8712-42AC-934B-0B502871EB5C}"/>
              </a:ext>
            </a:extLst>
          </p:cNvPr>
          <p:cNvGrpSpPr/>
          <p:nvPr/>
        </p:nvGrpSpPr>
        <p:grpSpPr>
          <a:xfrm rot="18945211">
            <a:off x="4177313" y="1881841"/>
            <a:ext cx="1188720" cy="1188720"/>
            <a:chOff x="4290060" y="3329940"/>
            <a:chExt cx="1188720" cy="1188720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C6A5832-67AC-4037-BA92-201547FDC31B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F3B36EFC-8C2C-4F3F-8D48-C923C6797CC3}"/>
                </a:ext>
              </a:extLst>
            </p:cNvPr>
            <p:cNvCxnSpPr>
              <a:stCxn id="3" idx="2"/>
              <a:endCxn id="3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4D2281C9-DCBA-44CD-8083-AC8A441DF9A6}"/>
                </a:ext>
              </a:extLst>
            </p:cNvPr>
            <p:cNvCxnSpPr>
              <a:stCxn id="3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6B68251-9916-4DD6-80CC-CA2550B5AC74}"/>
                </a:ext>
              </a:extLst>
            </p:cNvPr>
            <p:cNvSpPr txBox="1"/>
            <p:nvPr/>
          </p:nvSpPr>
          <p:spPr>
            <a:xfrm>
              <a:off x="4445838" y="350416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降水量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A487803-DFE0-4043-A8BD-604FBF96DED3}"/>
                </a:ext>
              </a:extLst>
            </p:cNvPr>
            <p:cNvSpPr txBox="1"/>
            <p:nvPr/>
          </p:nvSpPr>
          <p:spPr>
            <a:xfrm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少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865A0C8-8DFA-404A-B05C-C26E64C073FC}"/>
                </a:ext>
              </a:extLst>
            </p:cNvPr>
            <p:cNvSpPr txBox="1"/>
            <p:nvPr/>
          </p:nvSpPr>
          <p:spPr>
            <a:xfrm>
              <a:off x="4445838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多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6F59307D-5450-4623-BFBA-782B44D125B2}"/>
              </a:ext>
            </a:extLst>
          </p:cNvPr>
          <p:cNvGrpSpPr/>
          <p:nvPr/>
        </p:nvGrpSpPr>
        <p:grpSpPr>
          <a:xfrm rot="2654789" flipH="1">
            <a:off x="6825966" y="1891065"/>
            <a:ext cx="1188720" cy="1188720"/>
            <a:chOff x="4290060" y="3329940"/>
            <a:chExt cx="1188720" cy="1188720"/>
          </a:xfrm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CA616E40-C48A-4FF3-8CA1-88FA2C52BBF4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E3B4BF21-D58B-4131-ACF3-A578BA8CC0BF}"/>
                </a:ext>
              </a:extLst>
            </p:cNvPr>
            <p:cNvCxnSpPr>
              <a:stCxn id="61" idx="2"/>
              <a:endCxn id="61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F6B825D2-7EA9-41BC-85D5-C1B1438D5A3C}"/>
                </a:ext>
              </a:extLst>
            </p:cNvPr>
            <p:cNvCxnSpPr>
              <a:stCxn id="61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6281CD0-CF86-4E96-AFF1-EF78C650FFEC}"/>
                </a:ext>
              </a:extLst>
            </p:cNvPr>
            <p:cNvSpPr txBox="1"/>
            <p:nvPr/>
          </p:nvSpPr>
          <p:spPr>
            <a:xfrm>
              <a:off x="4445837" y="3504167"/>
              <a:ext cx="877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蒸发量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3F5BD58E-A479-42BA-B491-03A0E90CA165}"/>
                </a:ext>
              </a:extLst>
            </p:cNvPr>
            <p:cNvSpPr txBox="1"/>
            <p:nvPr/>
          </p:nvSpPr>
          <p:spPr>
            <a:xfrm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小</a:t>
              </a: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EDC8D77B-E5F3-4CEB-BE09-E63322A2F7D7}"/>
                </a:ext>
              </a:extLst>
            </p:cNvPr>
            <p:cNvSpPr txBox="1"/>
            <p:nvPr/>
          </p:nvSpPr>
          <p:spPr>
            <a:xfrm>
              <a:off x="4445838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大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C6037FA3-5CA6-430B-967C-9EC857CB4FC7}"/>
              </a:ext>
            </a:extLst>
          </p:cNvPr>
          <p:cNvGrpSpPr/>
          <p:nvPr/>
        </p:nvGrpSpPr>
        <p:grpSpPr>
          <a:xfrm rot="2654789" flipV="1">
            <a:off x="4180791" y="4576236"/>
            <a:ext cx="1188720" cy="1188720"/>
            <a:chOff x="4290060" y="3329940"/>
            <a:chExt cx="1188720" cy="1188720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64A9F174-AB71-44E0-83A2-BAAEFC5A1409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13EBC588-A0C0-451D-85AB-8F3664F4E7FC}"/>
                </a:ext>
              </a:extLst>
            </p:cNvPr>
            <p:cNvCxnSpPr>
              <a:stCxn id="78" idx="2"/>
              <a:endCxn id="78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42D32E1E-2D12-49D0-B42F-1CE4FDF3F904}"/>
                </a:ext>
              </a:extLst>
            </p:cNvPr>
            <p:cNvCxnSpPr>
              <a:stCxn id="78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7DA07007-0010-4E95-AA70-123FD1DF6289}"/>
                </a:ext>
              </a:extLst>
            </p:cNvPr>
            <p:cNvSpPr txBox="1"/>
            <p:nvPr/>
          </p:nvSpPr>
          <p:spPr>
            <a:xfrm flipH="1" flipV="1">
              <a:off x="4330421" y="350416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洋流性质</a:t>
              </a: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67B3B915-2F35-4F0F-903E-54054A8A2BA5}"/>
                </a:ext>
              </a:extLst>
            </p:cNvPr>
            <p:cNvSpPr txBox="1"/>
            <p:nvPr/>
          </p:nvSpPr>
          <p:spPr>
            <a:xfrm flipH="1" flipV="1"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寒</a:t>
              </a: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99D05B5C-C965-4E29-84D6-C708F26E9EB6}"/>
                </a:ext>
              </a:extLst>
            </p:cNvPr>
            <p:cNvSpPr txBox="1"/>
            <p:nvPr/>
          </p:nvSpPr>
          <p:spPr>
            <a:xfrm flipH="1" flipV="1">
              <a:off x="4445839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暖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00504C0E-0545-4187-B64A-03F4E641DAC4}"/>
              </a:ext>
            </a:extLst>
          </p:cNvPr>
          <p:cNvGrpSpPr/>
          <p:nvPr/>
        </p:nvGrpSpPr>
        <p:grpSpPr>
          <a:xfrm rot="18945211" flipH="1" flipV="1">
            <a:off x="6829444" y="4567012"/>
            <a:ext cx="1188720" cy="1188720"/>
            <a:chOff x="4290060" y="3329940"/>
            <a:chExt cx="1188720" cy="1188720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095C1BA3-84B6-46F9-BE0E-0FB1912AE8E4}"/>
                </a:ext>
              </a:extLst>
            </p:cNvPr>
            <p:cNvSpPr/>
            <p:nvPr/>
          </p:nvSpPr>
          <p:spPr>
            <a:xfrm>
              <a:off x="4290060" y="3329940"/>
              <a:ext cx="1188720" cy="1188720"/>
            </a:xfrm>
            <a:prstGeom prst="ellipse">
              <a:avLst/>
            </a:pr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EC1399B0-C2FF-4F97-883D-1F08B3754971}"/>
                </a:ext>
              </a:extLst>
            </p:cNvPr>
            <p:cNvCxnSpPr>
              <a:stCxn id="72" idx="2"/>
              <a:endCxn id="72" idx="6"/>
            </p:cNvCxnSpPr>
            <p:nvPr/>
          </p:nvCxnSpPr>
          <p:spPr>
            <a:xfrm>
              <a:off x="4290060" y="3924300"/>
              <a:ext cx="1188720" cy="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B26BD2DD-88BC-4090-B9D1-2E1B713B92B2}"/>
                </a:ext>
              </a:extLst>
            </p:cNvPr>
            <p:cNvCxnSpPr>
              <a:stCxn id="72" idx="4"/>
            </p:cNvCxnSpPr>
            <p:nvPr/>
          </p:nvCxnSpPr>
          <p:spPr>
            <a:xfrm flipV="1">
              <a:off x="4884420" y="3924300"/>
              <a:ext cx="5080" cy="594360"/>
            </a:xfrm>
            <a:prstGeom prst="line">
              <a:avLst/>
            </a:prstGeom>
            <a:ln w="19050">
              <a:solidFill>
                <a:srgbClr val="E2D0B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5CD3493F-3028-41AD-AC0C-40E4EEE249E7}"/>
                </a:ext>
              </a:extLst>
            </p:cNvPr>
            <p:cNvSpPr txBox="1"/>
            <p:nvPr/>
          </p:nvSpPr>
          <p:spPr>
            <a:xfrm flipH="1" flipV="1">
              <a:off x="4330421" y="3504167"/>
              <a:ext cx="1107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汇入河流</a:t>
              </a: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EA879E24-3327-46D5-B31F-1335F4254EE4}"/>
                </a:ext>
              </a:extLst>
            </p:cNvPr>
            <p:cNvSpPr txBox="1"/>
            <p:nvPr/>
          </p:nvSpPr>
          <p:spPr>
            <a:xfrm flipH="1" flipV="1">
              <a:off x="4939253" y="39878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少</a:t>
              </a: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EEBCE6A6-B6CD-4709-9AE3-EDD338799F38}"/>
                </a:ext>
              </a:extLst>
            </p:cNvPr>
            <p:cNvSpPr txBox="1"/>
            <p:nvPr/>
          </p:nvSpPr>
          <p:spPr>
            <a:xfrm flipH="1" flipV="1">
              <a:off x="4445839" y="398780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F8FAEA"/>
                  </a:solidFill>
                </a:rPr>
                <a:t>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154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8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D6B4329-BC45-492D-9615-20EC53FF1412}"/>
              </a:ext>
            </a:extLst>
          </p:cNvPr>
          <p:cNvSpPr txBox="1"/>
          <p:nvPr/>
        </p:nvSpPr>
        <p:spPr>
          <a:xfrm>
            <a:off x="3401064" y="358912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B498FA-93D7-4BB3-9734-67C378EB6E27}"/>
              </a:ext>
            </a:extLst>
          </p:cNvPr>
          <p:cNvSpPr txBox="1"/>
          <p:nvPr/>
        </p:nvSpPr>
        <p:spPr>
          <a:xfrm>
            <a:off x="3117222" y="2053147"/>
            <a:ext cx="1667123" cy="200054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3000" dirty="0"/>
              <a:t>谢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6450B2-2DF8-473D-B252-EC274371269D}"/>
              </a:ext>
            </a:extLst>
          </p:cNvPr>
          <p:cNvSpPr txBox="1"/>
          <p:nvPr/>
        </p:nvSpPr>
        <p:spPr>
          <a:xfrm>
            <a:off x="4336618" y="2475203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07441F-4BEF-409B-9BA4-C1DFB5C772F6}"/>
              </a:ext>
            </a:extLst>
          </p:cNvPr>
          <p:cNvSpPr txBox="1"/>
          <p:nvPr/>
        </p:nvSpPr>
        <p:spPr>
          <a:xfrm>
            <a:off x="3303797" y="3725833"/>
            <a:ext cx="2000548" cy="240065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16600">
                <a:latin typeface="字魂87号-乾坤手书" panose="00000500000000000000" pitchFamily="2" charset="-122"/>
                <a:ea typeface="字魂87号-乾坤手书" panose="00000500000000000000" pitchFamily="2" charset="-122"/>
              </a:defRPr>
            </a:lvl1pPr>
          </a:lstStyle>
          <a:p>
            <a:r>
              <a:rPr lang="zh-CN" altLang="en-US" sz="15600" dirty="0"/>
              <a:t>听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F5CC10-4F7D-4EAB-8EA9-24CD279F6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634" y="3196492"/>
            <a:ext cx="687658" cy="220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3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4000">
        <p14:ripple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47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416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2044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230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F8DCF3D5-DF8E-4AA4-B2C7-3E0EC8EEAE76}"/>
              </a:ext>
            </a:extLst>
          </p:cNvPr>
          <p:cNvSpPr/>
          <p:nvPr/>
        </p:nvSpPr>
        <p:spPr>
          <a:xfrm>
            <a:off x="-2" y="1009538"/>
            <a:ext cx="12191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+mn-ea"/>
              </a:rPr>
              <a:t>感谢您支持原创设计事业，支持设计版权产品！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73238FC-25AE-45B9-B2CB-564D1EDDE133}"/>
              </a:ext>
            </a:extLst>
          </p:cNvPr>
          <p:cNvSpPr/>
          <p:nvPr/>
        </p:nvSpPr>
        <p:spPr>
          <a:xfrm>
            <a:off x="600072" y="1523507"/>
            <a:ext cx="10991850" cy="4182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感谢您下载千图网原创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模板。为了您和千图网以及原创作者的利益，请勿复制、传播、销售，否则将承担法律责任！</a:t>
            </a:r>
          </a:p>
          <a:p>
            <a:pPr indent="457200" algn="just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千图网将对作品进行维权，按照传播下载次数的十倍进行索取赔偿金！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1</a:t>
            </a:r>
            <a:r>
              <a:rPr lang="zh-CN" altLang="en-US" dirty="0">
                <a:latin typeface="+mn-ea"/>
              </a:rPr>
              <a:t>、千图网网站出售的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模版是免版税类（</a:t>
            </a:r>
            <a:r>
              <a:rPr lang="en-US" altLang="zh-CN" dirty="0">
                <a:latin typeface="+mn-ea"/>
              </a:rPr>
              <a:t>RF</a:t>
            </a:r>
            <a:r>
              <a:rPr lang="zh-CN" altLang="en-US" dirty="0">
                <a:latin typeface="+mn-ea"/>
              </a:rPr>
              <a:t>：</a:t>
            </a:r>
            <a:r>
              <a:rPr lang="en-US" altLang="zh-CN" dirty="0">
                <a:latin typeface="+mn-ea"/>
              </a:rPr>
              <a:t>Royalty-free</a:t>
            </a:r>
            <a:r>
              <a:rPr lang="zh-CN" altLang="en-US" dirty="0">
                <a:latin typeface="+mn-ea"/>
              </a:rPr>
              <a:t>）正版受</a:t>
            </a:r>
            <a:r>
              <a:rPr lang="en-US" altLang="zh-CN" dirty="0">
                <a:latin typeface="+mn-ea"/>
              </a:rPr>
              <a:t>《</a:t>
            </a:r>
            <a:r>
              <a:rPr lang="zh-CN" altLang="en-US" dirty="0">
                <a:latin typeface="+mn-ea"/>
              </a:rPr>
              <a:t>中华人民共和国著作法</a:t>
            </a:r>
            <a:r>
              <a:rPr lang="en-US" altLang="zh-CN" dirty="0">
                <a:latin typeface="+mn-ea"/>
              </a:rPr>
              <a:t>》</a:t>
            </a:r>
            <a:r>
              <a:rPr lang="zh-CN" altLang="en-US" dirty="0">
                <a:latin typeface="+mn-ea"/>
              </a:rPr>
              <a:t>和</a:t>
            </a:r>
            <a:r>
              <a:rPr lang="en-US" altLang="zh-CN" dirty="0">
                <a:latin typeface="+mn-ea"/>
              </a:rPr>
              <a:t>《</a:t>
            </a:r>
            <a:r>
              <a:rPr lang="zh-CN" altLang="en-US" dirty="0">
                <a:latin typeface="+mn-ea"/>
              </a:rPr>
              <a:t>世界版权公约</a:t>
            </a:r>
            <a:r>
              <a:rPr lang="en-US" altLang="zh-CN" dirty="0">
                <a:latin typeface="+mn-ea"/>
              </a:rPr>
              <a:t>》</a:t>
            </a:r>
            <a:r>
              <a:rPr lang="zh-CN" altLang="en-US" dirty="0">
                <a:latin typeface="+mn-ea"/>
              </a:rPr>
              <a:t>的保护，作品的所有权、版权和著作权归千图网所有，您下载的是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模版素材使用权。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2</a:t>
            </a:r>
            <a:r>
              <a:rPr lang="zh-CN" altLang="en-US" dirty="0">
                <a:latin typeface="+mn-ea"/>
              </a:rPr>
              <a:t>、不得将千图网的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模版、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素材，本身用于再出售，或者出租、出借、转让、分销、发布或者作为礼物供他人使用，不得转授权、出卖、转让本协议或本协议中的权利。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3</a:t>
            </a:r>
            <a:r>
              <a:rPr lang="zh-CN" altLang="en-US" dirty="0">
                <a:latin typeface="+mn-ea"/>
              </a:rPr>
              <a:t>、禁止把作品纳入商标或服务标记。</a:t>
            </a:r>
          </a:p>
          <a:p>
            <a:pPr indent="457200" algn="just">
              <a:lnSpc>
                <a:spcPct val="150000"/>
              </a:lnSpc>
            </a:pPr>
            <a:r>
              <a:rPr lang="en-US" altLang="zh-CN" dirty="0">
                <a:latin typeface="+mn-ea"/>
              </a:rPr>
              <a:t>4</a:t>
            </a:r>
            <a:r>
              <a:rPr lang="zh-CN" altLang="en-US" dirty="0">
                <a:latin typeface="+mn-ea"/>
              </a:rPr>
              <a:t>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8F800A0-DEAD-4D3F-9103-BEE68E8B4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126976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00">
        <p15:prstTrans prst="pageCurlDoubl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6667" decel="2666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>
            <a:extLst>
              <a:ext uri="{FF2B5EF4-FFF2-40B4-BE49-F238E27FC236}">
                <a16:creationId xmlns:a16="http://schemas.microsoft.com/office/drawing/2014/main" id="{82216591-F7C9-4617-8725-28870A64D045}"/>
              </a:ext>
            </a:extLst>
          </p:cNvPr>
          <p:cNvSpPr/>
          <p:nvPr/>
        </p:nvSpPr>
        <p:spPr>
          <a:xfrm>
            <a:off x="2253882" y="2455628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一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E38D583-6686-45F9-B13D-5D265B9DC6E3}"/>
              </a:ext>
            </a:extLst>
          </p:cNvPr>
          <p:cNvSpPr txBox="1"/>
          <p:nvPr/>
        </p:nvSpPr>
        <p:spPr>
          <a:xfrm>
            <a:off x="2234415" y="3205733"/>
            <a:ext cx="615553" cy="2359621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海水温度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6F14CA10-DA05-433F-92CE-B115B7EE5890}"/>
              </a:ext>
            </a:extLst>
          </p:cNvPr>
          <p:cNvSpPr/>
          <p:nvPr/>
        </p:nvSpPr>
        <p:spPr>
          <a:xfrm>
            <a:off x="4602569" y="2455628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CB8604A-5AEA-4B57-8EE1-BAE7B634C529}"/>
              </a:ext>
            </a:extLst>
          </p:cNvPr>
          <p:cNvSpPr txBox="1"/>
          <p:nvPr/>
        </p:nvSpPr>
        <p:spPr>
          <a:xfrm>
            <a:off x="4583102" y="3205733"/>
            <a:ext cx="615553" cy="2359621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海水盐度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F08FB56-C3F1-4AD0-86BA-A5C85FF97819}"/>
              </a:ext>
            </a:extLst>
          </p:cNvPr>
          <p:cNvSpPr/>
          <p:nvPr/>
        </p:nvSpPr>
        <p:spPr>
          <a:xfrm>
            <a:off x="6951256" y="2455628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三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8E8C38F-F318-4878-AD36-6F2DB183B68B}"/>
              </a:ext>
            </a:extLst>
          </p:cNvPr>
          <p:cNvSpPr txBox="1"/>
          <p:nvPr/>
        </p:nvSpPr>
        <p:spPr>
          <a:xfrm>
            <a:off x="6931789" y="3205733"/>
            <a:ext cx="615553" cy="2359621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海水密度</a:t>
            </a: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E768E41-00A5-435E-B073-46B3C2C1F72F}"/>
              </a:ext>
            </a:extLst>
          </p:cNvPr>
          <p:cNvSpPr/>
          <p:nvPr/>
        </p:nvSpPr>
        <p:spPr>
          <a:xfrm>
            <a:off x="9299943" y="2455628"/>
            <a:ext cx="638175" cy="638175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zh-CN" altLang="en-US" sz="3600" spc="300" dirty="0">
                <a:solidFill>
                  <a:schemeClr val="bg1"/>
                </a:solidFill>
                <a:latin typeface="+mn-ea"/>
              </a:rPr>
              <a:t>四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09726CD-7896-43EB-97FE-4796261D0A99}"/>
              </a:ext>
            </a:extLst>
          </p:cNvPr>
          <p:cNvSpPr txBox="1"/>
          <p:nvPr/>
        </p:nvSpPr>
        <p:spPr>
          <a:xfrm>
            <a:off x="9322565" y="3205733"/>
            <a:ext cx="615553" cy="2359621"/>
          </a:xfrm>
          <a:prstGeom prst="rect">
            <a:avLst/>
          </a:prstGeom>
          <a:noFill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chemeClr val="accent4">
                    <a:lumMod val="50000"/>
                  </a:schemeClr>
                </a:solidFill>
                <a:latin typeface="字魂47号-三分行楷" panose="00000500000000000000" pitchFamily="2" charset="-122"/>
                <a:ea typeface="字魂47号-三分行楷" panose="00000500000000000000" pitchFamily="2" charset="-122"/>
              </a:defRPr>
            </a:lvl1pPr>
          </a:lstStyle>
          <a:p>
            <a:pPr algn="ctr"/>
            <a:r>
              <a:rPr lang="zh-CN" altLang="en-US" sz="4000" spc="3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考点点拨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159FC9F-E3CC-4697-834E-B57682AB2CD1}"/>
              </a:ext>
            </a:extLst>
          </p:cNvPr>
          <p:cNvSpPr txBox="1"/>
          <p:nvPr/>
        </p:nvSpPr>
        <p:spPr>
          <a:xfrm>
            <a:off x="4901052" y="512405"/>
            <a:ext cx="1354217" cy="1211870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8800" dirty="0">
                <a:solidFill>
                  <a:schemeClr val="bg1"/>
                </a:solidFill>
                <a:latin typeface="+mn-ea"/>
                <a:ea typeface="+mn-ea"/>
              </a:rPr>
              <a:t>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B3C1F24-CBE5-45EC-959B-ACDE8FF745EA}"/>
              </a:ext>
            </a:extLst>
          </p:cNvPr>
          <p:cNvSpPr txBox="1"/>
          <p:nvPr/>
        </p:nvSpPr>
        <p:spPr>
          <a:xfrm>
            <a:off x="5572237" y="1118340"/>
            <a:ext cx="1354217" cy="1211870"/>
          </a:xfrm>
          <a:prstGeom prst="rect">
            <a:avLst/>
          </a:prstGeom>
          <a:noFill/>
          <a:effectLst/>
        </p:spPr>
        <p:txBody>
          <a:bodyPr vert="eaVert" wrap="none" lIns="0" tIns="0" rIns="0" bIns="0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bg2">
                    <a:lumMod val="25000"/>
                  </a:schemeClr>
                </a:solidFill>
                <a:latin typeface="字魂49号-逍遥行书" panose="00000500000000000000" pitchFamily="2" charset="-122"/>
                <a:ea typeface="字魂49号-逍遥行书" panose="00000500000000000000" pitchFamily="2" charset="-122"/>
              </a:defRPr>
            </a:lvl1pPr>
          </a:lstStyle>
          <a:p>
            <a:r>
              <a:rPr lang="zh-CN" altLang="en-US" sz="8800" dirty="0">
                <a:solidFill>
                  <a:schemeClr val="bg1"/>
                </a:solidFill>
                <a:latin typeface="+mn-ea"/>
                <a:ea typeface="+mn-ea"/>
              </a:rPr>
              <a:t>录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E9383C50-783C-4E91-B452-AC235AF2E7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1" y="707801"/>
            <a:ext cx="1447210" cy="3949935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F0559F65-6E21-453E-B7E6-7B255D5393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6"/>
          <a:stretch/>
        </p:blipFill>
        <p:spPr>
          <a:xfrm flipH="1">
            <a:off x="11164412" y="1884139"/>
            <a:ext cx="1027587" cy="2643188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F0DA7CC0-4170-49AC-AE73-4A761F7CAA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"/>
          <a:stretch/>
        </p:blipFill>
        <p:spPr>
          <a:xfrm flipH="1">
            <a:off x="10966818" y="4374927"/>
            <a:ext cx="1027586" cy="142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24459"/>
      </p:ext>
    </p:extLst>
  </p:cSld>
  <p:clrMapOvr>
    <a:masterClrMapping/>
  </p:clrMapOvr>
  <p:transition spd="slow" advTm="4000">
    <p:randomBa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5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55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55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146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146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146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35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35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35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7" grpId="1"/>
      <p:bldP spid="30" grpId="0" animBg="1"/>
      <p:bldP spid="38" grpId="1"/>
      <p:bldP spid="34" grpId="0" animBg="1"/>
      <p:bldP spid="39" grpId="1"/>
      <p:bldP spid="36" grpId="0" animBg="1"/>
      <p:bldP spid="40" grpId="1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379399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基本概念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0E90E2-9C50-4846-8667-AB19F482F018}"/>
              </a:ext>
            </a:extLst>
          </p:cNvPr>
          <p:cNvSpPr txBox="1"/>
          <p:nvPr/>
        </p:nvSpPr>
        <p:spPr>
          <a:xfrm>
            <a:off x="1328057" y="2049097"/>
            <a:ext cx="9535885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20000"/>
              </a:lnSpc>
            </a:pPr>
            <a:r>
              <a:rPr lang="zh-CN" altLang="en-US" sz="2400" dirty="0">
                <a:solidFill>
                  <a:srgbClr val="C67952"/>
                </a:solidFill>
              </a:rPr>
              <a:t>海水温度是表示海水热力状况的一个物理量，海洋学上一般以摄氏度（℃）表示。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29A0A42-896C-4093-9C5E-43285316D315}"/>
              </a:ext>
            </a:extLst>
          </p:cNvPr>
          <p:cNvGrpSpPr/>
          <p:nvPr/>
        </p:nvGrpSpPr>
        <p:grpSpPr>
          <a:xfrm>
            <a:off x="1478979" y="3439467"/>
            <a:ext cx="9652351" cy="1565519"/>
            <a:chOff x="1478979" y="3439467"/>
            <a:chExt cx="9652351" cy="1565519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6FB7D562-3C1A-4E7D-BC7C-92D5361C1DA1}"/>
                </a:ext>
              </a:extLst>
            </p:cNvPr>
            <p:cNvSpPr/>
            <p:nvPr/>
          </p:nvSpPr>
          <p:spPr>
            <a:xfrm>
              <a:off x="1478979" y="3592227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rgbClr val="94C8F0">
                <a:alpha val="5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/>
                <a:t>海水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温度</a:t>
              </a:r>
            </a:p>
          </p:txBody>
        </p:sp>
        <p:sp>
          <p:nvSpPr>
            <p:cNvPr id="11" name="箭头: 右 10">
              <a:extLst>
                <a:ext uri="{FF2B5EF4-FFF2-40B4-BE49-F238E27FC236}">
                  <a16:creationId xmlns:a16="http://schemas.microsoft.com/office/drawing/2014/main" id="{D911B4B3-ED82-4669-87EF-998DE07EE385}"/>
                </a:ext>
              </a:extLst>
            </p:cNvPr>
            <p:cNvSpPr/>
            <p:nvPr/>
          </p:nvSpPr>
          <p:spPr>
            <a:xfrm>
              <a:off x="3241909" y="3901132"/>
              <a:ext cx="1409700" cy="642190"/>
            </a:xfrm>
            <a:prstGeom prst="rightArrow">
              <a:avLst/>
            </a:prstGeom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9697F47-BB17-4999-8224-6D714FBAFAA9}"/>
                </a:ext>
              </a:extLst>
            </p:cNvPr>
            <p:cNvSpPr txBox="1"/>
            <p:nvPr/>
          </p:nvSpPr>
          <p:spPr>
            <a:xfrm>
              <a:off x="3241909" y="385951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zh-CN" altLang="en-US" sz="2400" dirty="0"/>
                <a:t>取决于</a:t>
              </a: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1594E031-0FD8-4E5B-A43E-6BD148A2F7E5}"/>
                </a:ext>
              </a:extLst>
            </p:cNvPr>
            <p:cNvSpPr/>
            <p:nvPr/>
          </p:nvSpPr>
          <p:spPr>
            <a:xfrm>
              <a:off x="5154539" y="3592227"/>
              <a:ext cx="1260000" cy="1260000"/>
            </a:xfrm>
            <a:prstGeom prst="roundRect">
              <a:avLst>
                <a:gd name="adj" fmla="val 50000"/>
              </a:avLst>
            </a:prstGeom>
            <a:solidFill>
              <a:srgbClr val="94C8F0">
                <a:alpha val="5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zh-CN" altLang="en-US" sz="2800" dirty="0"/>
                <a:t>海水</a:t>
              </a:r>
              <a:endParaRPr lang="en-US" altLang="zh-CN" sz="2800" dirty="0"/>
            </a:p>
            <a:p>
              <a:pPr algn="ctr"/>
              <a:r>
                <a:rPr lang="zh-CN" altLang="en-US" sz="2800" dirty="0"/>
                <a:t>热量</a:t>
              </a:r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44A4C3E8-31DE-4F6A-9D64-AA4AA977FBE7}"/>
                </a:ext>
              </a:extLst>
            </p:cNvPr>
            <p:cNvSpPr/>
            <p:nvPr/>
          </p:nvSpPr>
          <p:spPr>
            <a:xfrm>
              <a:off x="6745325" y="3566379"/>
              <a:ext cx="200244" cy="1311695"/>
            </a:xfrm>
            <a:prstGeom prst="leftBrace">
              <a:avLst>
                <a:gd name="adj1" fmla="val 50311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0008ED8-7068-47A8-9287-27F11F5F3AEC}"/>
                </a:ext>
              </a:extLst>
            </p:cNvPr>
            <p:cNvSpPr txBox="1"/>
            <p:nvPr/>
          </p:nvSpPr>
          <p:spPr>
            <a:xfrm>
              <a:off x="6945569" y="343946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主要来源：太阳辐射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2E7FE89-0ED9-4B2D-90EB-BB29B600FD3F}"/>
                </a:ext>
              </a:extLst>
            </p:cNvPr>
            <p:cNvSpPr txBox="1"/>
            <p:nvPr/>
          </p:nvSpPr>
          <p:spPr>
            <a:xfrm>
              <a:off x="6945569" y="4543321"/>
              <a:ext cx="4185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/>
                <a:t>主要支出：海水蒸发消耗热量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5713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00">
        <p15:prstTrans prst="prestige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分布规律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3" y="1927847"/>
            <a:ext cx="445361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表层海水温度的水平分布规律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8D3D4AD-B45F-430F-8434-8DFDF6DAC733}"/>
              </a:ext>
            </a:extLst>
          </p:cNvPr>
          <p:cNvGrpSpPr/>
          <p:nvPr/>
        </p:nvGrpSpPr>
        <p:grpSpPr>
          <a:xfrm>
            <a:off x="1133365" y="2633644"/>
            <a:ext cx="7879080" cy="2981039"/>
            <a:chOff x="1631840" y="2751706"/>
            <a:chExt cx="7879080" cy="298103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80E90E2-9C50-4846-8667-AB19F482F018}"/>
                </a:ext>
              </a:extLst>
            </p:cNvPr>
            <p:cNvSpPr txBox="1"/>
            <p:nvPr/>
          </p:nvSpPr>
          <p:spPr>
            <a:xfrm>
              <a:off x="1631840" y="2751706"/>
              <a:ext cx="6955750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①不同纬度海区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海水温度由低纬向高纬递减。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DB80902-5E3B-494A-934C-79B334662B35}"/>
                </a:ext>
              </a:extLst>
            </p:cNvPr>
            <p:cNvSpPr txBox="1"/>
            <p:nvPr/>
          </p:nvSpPr>
          <p:spPr>
            <a:xfrm>
              <a:off x="1631840" y="3446837"/>
              <a:ext cx="7571303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②同一海区，不同季节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夏季水温高，冬季水温低。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651DE5-E2AE-4521-ADD4-1FF0CF25CE2A}"/>
                </a:ext>
              </a:extLst>
            </p:cNvPr>
            <p:cNvSpPr txBox="1"/>
            <p:nvPr/>
          </p:nvSpPr>
          <p:spPr>
            <a:xfrm>
              <a:off x="1631840" y="4141968"/>
              <a:ext cx="7879080" cy="497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/>
                <a:t>③同一海区，一天中</a:t>
              </a:r>
              <a:r>
                <a:rPr lang="en-US" altLang="zh-CN" sz="2400" dirty="0"/>
                <a:t>——</a:t>
              </a:r>
              <a:r>
                <a:rPr lang="zh-CN" altLang="en-US" sz="2400" dirty="0"/>
                <a:t>午后水温最高，日出前后最低。</a:t>
              </a: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6CA1E61E-559D-4DBA-A9F8-A6EA5974281A}"/>
                </a:ext>
              </a:extLst>
            </p:cNvPr>
            <p:cNvGrpSpPr/>
            <p:nvPr/>
          </p:nvGrpSpPr>
          <p:grpSpPr>
            <a:xfrm>
              <a:off x="1631840" y="4837098"/>
              <a:ext cx="7263527" cy="895647"/>
              <a:chOff x="1622314" y="4999485"/>
              <a:chExt cx="7263527" cy="895647"/>
            </a:xfrm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7861EA8-7595-4DF0-BC10-6A58E893274C}"/>
                  </a:ext>
                </a:extLst>
              </p:cNvPr>
              <p:cNvSpPr txBox="1"/>
              <p:nvPr/>
            </p:nvSpPr>
            <p:spPr>
              <a:xfrm>
                <a:off x="1622314" y="4999485"/>
                <a:ext cx="7263527" cy="4972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/>
                  <a:t>④同一纬度，不同洋流海区</a:t>
                </a:r>
                <a:r>
                  <a:rPr lang="en-US" altLang="zh-CN" sz="2400" dirty="0"/>
                  <a:t>——</a:t>
                </a:r>
                <a:r>
                  <a:rPr lang="zh-CN" altLang="en-US" sz="2400" dirty="0"/>
                  <a:t>暖流流经海区水温高</a:t>
                </a: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5642A8A6-71B1-46E0-AFB1-AE260A7143B8}"/>
                  </a:ext>
                </a:extLst>
              </p:cNvPr>
              <p:cNvSpPr txBox="1"/>
              <p:nvPr/>
            </p:nvSpPr>
            <p:spPr>
              <a:xfrm>
                <a:off x="5880386" y="5397880"/>
                <a:ext cx="2954655" cy="4972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/>
                  <a:t>寒流流经海区水温低</a:t>
                </a:r>
              </a:p>
            </p:txBody>
          </p:sp>
        </p:grpSp>
      </p:grpSp>
      <p:sp>
        <p:nvSpPr>
          <p:cNvPr id="5" name="椭圆 4">
            <a:extLst>
              <a:ext uri="{FF2B5EF4-FFF2-40B4-BE49-F238E27FC236}">
                <a16:creationId xmlns:a16="http://schemas.microsoft.com/office/drawing/2014/main" id="{C12E34CB-CB17-445F-9026-6DCE5D59083D}"/>
              </a:ext>
            </a:extLst>
          </p:cNvPr>
          <p:cNvSpPr/>
          <p:nvPr/>
        </p:nvSpPr>
        <p:spPr>
          <a:xfrm>
            <a:off x="8897642" y="2672804"/>
            <a:ext cx="1123950" cy="1123950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dirty="0"/>
              <a:t>纬度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108EAB7D-A51C-4F0D-A3B1-13632C59B683}"/>
              </a:ext>
            </a:extLst>
          </p:cNvPr>
          <p:cNvSpPr/>
          <p:nvPr/>
        </p:nvSpPr>
        <p:spPr>
          <a:xfrm>
            <a:off x="10021592" y="3367935"/>
            <a:ext cx="1011643" cy="995575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dirty="0"/>
              <a:t>季节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395CC73-F329-43C4-ADFF-5F2F9CCF0FC9}"/>
              </a:ext>
            </a:extLst>
          </p:cNvPr>
          <p:cNvSpPr/>
          <p:nvPr/>
        </p:nvSpPr>
        <p:spPr>
          <a:xfrm>
            <a:off x="9142715" y="4298950"/>
            <a:ext cx="1311158" cy="1290333"/>
          </a:xfrm>
          <a:prstGeom prst="ellipse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3600" dirty="0"/>
              <a:t>洋流</a:t>
            </a:r>
          </a:p>
        </p:txBody>
      </p:sp>
    </p:spTree>
    <p:extLst>
      <p:ext uri="{BB962C8B-B14F-4D97-AF65-F5344CB8AC3E}">
        <p14:creationId xmlns:p14="http://schemas.microsoft.com/office/powerpoint/2010/main" val="201192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分布规律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3" y="1927847"/>
            <a:ext cx="4453618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海水水温的垂直分布规律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0E90E2-9C50-4846-8667-AB19F482F018}"/>
              </a:ext>
            </a:extLst>
          </p:cNvPr>
          <p:cNvSpPr txBox="1"/>
          <p:nvPr/>
        </p:nvSpPr>
        <p:spPr>
          <a:xfrm>
            <a:off x="1133365" y="2733869"/>
            <a:ext cx="4801314" cy="497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①海水的温度随深度增加而递减。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DB80902-5E3B-494A-934C-79B334662B35}"/>
              </a:ext>
            </a:extLst>
          </p:cNvPr>
          <p:cNvSpPr txBox="1"/>
          <p:nvPr/>
        </p:nvSpPr>
        <p:spPr>
          <a:xfrm>
            <a:off x="1133365" y="3429000"/>
            <a:ext cx="4801314" cy="94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②深海</a:t>
            </a:r>
            <a:r>
              <a:rPr lang="en-US" altLang="zh-CN" sz="2400" dirty="0"/>
              <a:t>1000</a:t>
            </a:r>
            <a:r>
              <a:rPr lang="zh-CN" altLang="en-US" sz="2400" dirty="0"/>
              <a:t>米以下的水温变化很小，保持低温。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D61D255-E9ED-4258-8D85-84ED6B2D4573}"/>
              </a:ext>
            </a:extLst>
          </p:cNvPr>
          <p:cNvGrpSpPr/>
          <p:nvPr/>
        </p:nvGrpSpPr>
        <p:grpSpPr>
          <a:xfrm>
            <a:off x="6515344" y="1857481"/>
            <a:ext cx="4370145" cy="4000456"/>
            <a:chOff x="6515344" y="1857481"/>
            <a:chExt cx="4370145" cy="4000456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D9A1EA89-4888-4E46-ACBB-DA01E5D4A483}"/>
                </a:ext>
              </a:extLst>
            </p:cNvPr>
            <p:cNvGrpSpPr/>
            <p:nvPr/>
          </p:nvGrpSpPr>
          <p:grpSpPr>
            <a:xfrm>
              <a:off x="7009069" y="2464455"/>
              <a:ext cx="480302" cy="3393482"/>
              <a:chOff x="7009069" y="2350155"/>
              <a:chExt cx="480302" cy="3393482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B7205E2B-3DC8-4EB4-B29F-104CCEEB05A3}"/>
                  </a:ext>
                </a:extLst>
              </p:cNvPr>
              <p:cNvGrpSpPr/>
              <p:nvPr/>
            </p:nvGrpSpPr>
            <p:grpSpPr>
              <a:xfrm>
                <a:off x="7315200" y="2350155"/>
                <a:ext cx="174171" cy="3208816"/>
                <a:chOff x="7315200" y="2350155"/>
                <a:chExt cx="174171" cy="3208816"/>
              </a:xfrm>
            </p:grpSpPr>
            <p:cxnSp>
              <p:nvCxnSpPr>
                <p:cNvPr id="7" name="直接连接符 6">
                  <a:extLst>
                    <a:ext uri="{FF2B5EF4-FFF2-40B4-BE49-F238E27FC236}">
                      <a16:creationId xmlns:a16="http://schemas.microsoft.com/office/drawing/2014/main" id="{3742B7A5-0A57-4B2B-9DC9-ABA82C7C81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15200" y="2350155"/>
                  <a:ext cx="0" cy="320881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3" name="组合 12">
                  <a:extLst>
                    <a:ext uri="{FF2B5EF4-FFF2-40B4-BE49-F238E27FC236}">
                      <a16:creationId xmlns:a16="http://schemas.microsoft.com/office/drawing/2014/main" id="{454E2B80-8314-4D55-8BAC-512E6E6DF8BB}"/>
                    </a:ext>
                  </a:extLst>
                </p:cNvPr>
                <p:cNvGrpSpPr/>
                <p:nvPr/>
              </p:nvGrpSpPr>
              <p:grpSpPr>
                <a:xfrm>
                  <a:off x="7315200" y="2876731"/>
                  <a:ext cx="174171" cy="2682240"/>
                  <a:chOff x="7315200" y="2876731"/>
                  <a:chExt cx="174171" cy="2682240"/>
                </a:xfrm>
              </p:grpSpPr>
              <p:cxnSp>
                <p:nvCxnSpPr>
                  <p:cNvPr id="12" name="直接连接符 11">
                    <a:extLst>
                      <a:ext uri="{FF2B5EF4-FFF2-40B4-BE49-F238E27FC236}">
                        <a16:creationId xmlns:a16="http://schemas.microsoft.com/office/drawing/2014/main" id="{09A089D0-3E25-4DAE-8091-863920B992AA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5558971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直接连接符 23">
                    <a:extLst>
                      <a:ext uri="{FF2B5EF4-FFF2-40B4-BE49-F238E27FC236}">
                        <a16:creationId xmlns:a16="http://schemas.microsoft.com/office/drawing/2014/main" id="{57AE89A5-0BD6-4A35-8D48-8DB27B9E5198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5022523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直接连接符 24">
                    <a:extLst>
                      <a:ext uri="{FF2B5EF4-FFF2-40B4-BE49-F238E27FC236}">
                        <a16:creationId xmlns:a16="http://schemas.microsoft.com/office/drawing/2014/main" id="{DE70C08B-3601-46FD-90C6-7CEE99E0BB2A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4486075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接连接符 25">
                    <a:extLst>
                      <a:ext uri="{FF2B5EF4-FFF2-40B4-BE49-F238E27FC236}">
                        <a16:creationId xmlns:a16="http://schemas.microsoft.com/office/drawing/2014/main" id="{C96C78F3-B7EE-44D2-B74B-FC241CA7A645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3949627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直接连接符 26">
                    <a:extLst>
                      <a:ext uri="{FF2B5EF4-FFF2-40B4-BE49-F238E27FC236}">
                        <a16:creationId xmlns:a16="http://schemas.microsoft.com/office/drawing/2014/main" id="{151E676D-B4DA-49F4-AA92-7AF5301EAF77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3413179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直接连接符 27">
                    <a:extLst>
                      <a:ext uri="{FF2B5EF4-FFF2-40B4-BE49-F238E27FC236}">
                        <a16:creationId xmlns:a16="http://schemas.microsoft.com/office/drawing/2014/main" id="{A3F354EF-A328-45F1-8BF9-4B836BB8DE99}"/>
                      </a:ext>
                    </a:extLst>
                  </p:cNvPr>
                  <p:cNvCxnSpPr/>
                  <p:nvPr/>
                </p:nvCxnSpPr>
                <p:spPr>
                  <a:xfrm>
                    <a:off x="7315200" y="2876731"/>
                    <a:ext cx="174171" cy="0"/>
                  </a:xfrm>
                  <a:prstGeom prst="line">
                    <a:avLst/>
                  </a:prstGeom>
                  <a:ln w="1905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68E89ED6-EE9D-44FF-9BDE-787B8BD2E5D5}"/>
                  </a:ext>
                </a:extLst>
              </p:cNvPr>
              <p:cNvSpPr txBox="1"/>
              <p:nvPr/>
            </p:nvSpPr>
            <p:spPr>
              <a:xfrm>
                <a:off x="7009069" y="5374305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6AE6C708-78DA-4556-848F-D311A3FDBE53}"/>
                  </a:ext>
                </a:extLst>
              </p:cNvPr>
              <p:cNvSpPr txBox="1"/>
              <p:nvPr/>
            </p:nvSpPr>
            <p:spPr>
              <a:xfrm>
                <a:off x="7009069" y="4837857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C7E74290-F07E-4AAB-87BC-A46D49418E64}"/>
                  </a:ext>
                </a:extLst>
              </p:cNvPr>
              <p:cNvSpPr txBox="1"/>
              <p:nvPr/>
            </p:nvSpPr>
            <p:spPr>
              <a:xfrm>
                <a:off x="7009069" y="4301409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9DCEDC2D-D2D6-46E6-AF07-C12E88DC2F1E}"/>
                  </a:ext>
                </a:extLst>
              </p:cNvPr>
              <p:cNvSpPr txBox="1"/>
              <p:nvPr/>
            </p:nvSpPr>
            <p:spPr>
              <a:xfrm>
                <a:off x="7009069" y="3764961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8158B7EE-F071-415E-B9D5-E0DC201CD9D0}"/>
                  </a:ext>
                </a:extLst>
              </p:cNvPr>
              <p:cNvSpPr txBox="1"/>
              <p:nvPr/>
            </p:nvSpPr>
            <p:spPr>
              <a:xfrm>
                <a:off x="7009069" y="3228513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D085A0E6-5EEB-4558-83EC-0B460F0A40D0}"/>
                  </a:ext>
                </a:extLst>
              </p:cNvPr>
              <p:cNvSpPr txBox="1"/>
              <p:nvPr/>
            </p:nvSpPr>
            <p:spPr>
              <a:xfrm>
                <a:off x="7009069" y="2692065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5335A23F-80F6-4397-ABFA-D60C5999D2A0}"/>
                </a:ext>
              </a:extLst>
            </p:cNvPr>
            <p:cNvGrpSpPr/>
            <p:nvPr/>
          </p:nvGrpSpPr>
          <p:grpSpPr>
            <a:xfrm>
              <a:off x="7640267" y="1857481"/>
              <a:ext cx="1961124" cy="569991"/>
              <a:chOff x="7640267" y="1743181"/>
              <a:chExt cx="1961124" cy="569991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25EC45F1-186A-4A7E-A74A-C9A8C327736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786302" y="2313172"/>
                <a:ext cx="1609343" cy="0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F5F9ADCB-FD0E-401C-978D-9D83DAD0D03D}"/>
                  </a:ext>
                </a:extLst>
              </p:cNvPr>
              <p:cNvGrpSpPr/>
              <p:nvPr/>
            </p:nvGrpSpPr>
            <p:grpSpPr>
              <a:xfrm rot="5400000" flipH="1">
                <a:off x="8503888" y="1421414"/>
                <a:ext cx="174171" cy="1609344"/>
                <a:chOff x="7315200" y="3949627"/>
                <a:chExt cx="174171" cy="1609344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3E4E84AD-ABEE-4D77-B637-4BD17A5FBFD5}"/>
                    </a:ext>
                  </a:extLst>
                </p:cNvPr>
                <p:cNvCxnSpPr/>
                <p:nvPr/>
              </p:nvCxnSpPr>
              <p:spPr>
                <a:xfrm>
                  <a:off x="7315200" y="5558971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11AAF620-E924-4851-90E4-4366762A948A}"/>
                    </a:ext>
                  </a:extLst>
                </p:cNvPr>
                <p:cNvCxnSpPr/>
                <p:nvPr/>
              </p:nvCxnSpPr>
              <p:spPr>
                <a:xfrm>
                  <a:off x="7315200" y="5022523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5554AD00-1079-464F-8B18-163F486BB948}"/>
                    </a:ext>
                  </a:extLst>
                </p:cNvPr>
                <p:cNvCxnSpPr/>
                <p:nvPr/>
              </p:nvCxnSpPr>
              <p:spPr>
                <a:xfrm>
                  <a:off x="7315200" y="4486075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EC864062-8FC8-4C92-8E08-9E75AAE0163F}"/>
                    </a:ext>
                  </a:extLst>
                </p:cNvPr>
                <p:cNvCxnSpPr/>
                <p:nvPr/>
              </p:nvCxnSpPr>
              <p:spPr>
                <a:xfrm>
                  <a:off x="7315200" y="3949627"/>
                  <a:ext cx="174171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5F166D05-50E2-4F49-B673-D29A41D25FED}"/>
                  </a:ext>
                </a:extLst>
              </p:cNvPr>
              <p:cNvSpPr txBox="1"/>
              <p:nvPr/>
            </p:nvSpPr>
            <p:spPr>
              <a:xfrm>
                <a:off x="7640267" y="1743181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0</a:t>
                </a:r>
                <a:endParaRPr lang="zh-CN" altLang="en-US" dirty="0"/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118BB377-766C-4915-8B66-CDAE7470A1C9}"/>
                  </a:ext>
                </a:extLst>
              </p:cNvPr>
              <p:cNvSpPr txBox="1"/>
              <p:nvPr/>
            </p:nvSpPr>
            <p:spPr>
              <a:xfrm>
                <a:off x="8123816" y="1743181"/>
                <a:ext cx="3978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10</a:t>
                </a:r>
                <a:endParaRPr lang="zh-CN" altLang="en-US" dirty="0"/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D057D8F8-1310-4EF9-9B42-374B487F1D49}"/>
                  </a:ext>
                </a:extLst>
              </p:cNvPr>
              <p:cNvSpPr txBox="1"/>
              <p:nvPr/>
            </p:nvSpPr>
            <p:spPr>
              <a:xfrm>
                <a:off x="8659463" y="1743181"/>
                <a:ext cx="399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20</a:t>
                </a:r>
                <a:endParaRPr lang="zh-CN" altLang="en-US" dirty="0"/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B8170739-4913-4309-A3D0-BBFF67D17936}"/>
                  </a:ext>
                </a:extLst>
              </p:cNvPr>
              <p:cNvSpPr txBox="1"/>
              <p:nvPr/>
            </p:nvSpPr>
            <p:spPr>
              <a:xfrm>
                <a:off x="9201922" y="1743181"/>
                <a:ext cx="3994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30</a:t>
                </a:r>
                <a:endParaRPr lang="zh-CN" altLang="en-US" dirty="0"/>
              </a:p>
            </p:txBody>
          </p:sp>
        </p:grp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0F302D2-C054-40AF-B8BB-350E7626E998}"/>
                </a:ext>
              </a:extLst>
            </p:cNvPr>
            <p:cNvSpPr txBox="1"/>
            <p:nvPr/>
          </p:nvSpPr>
          <p:spPr>
            <a:xfrm>
              <a:off x="6515344" y="2279789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/>
                <a:t>深度</a:t>
              </a:r>
              <a:r>
                <a:rPr lang="en-US" altLang="zh-CN" sz="1400" dirty="0"/>
                <a:t>/km</a:t>
              </a:r>
              <a:endParaRPr lang="zh-CN" altLang="en-US" sz="1400" dirty="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0CDCA5A2-8D39-4DCE-9CC5-F83D3E991696}"/>
                </a:ext>
              </a:extLst>
            </p:cNvPr>
            <p:cNvSpPr txBox="1"/>
            <p:nvPr/>
          </p:nvSpPr>
          <p:spPr>
            <a:xfrm>
              <a:off x="6922303" y="1874547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/>
                <a:t>温度</a:t>
              </a:r>
              <a:r>
                <a:rPr lang="en-US" altLang="zh-CN" sz="1400" dirty="0"/>
                <a:t>/</a:t>
              </a:r>
              <a:r>
                <a:rPr lang="zh-CN" altLang="en-US" sz="1400" dirty="0"/>
                <a:t>℃</a:t>
              </a: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E930C34A-5F7F-4D90-B95D-4EB77DEBF50C}"/>
                </a:ext>
              </a:extLst>
            </p:cNvPr>
            <p:cNvGrpSpPr/>
            <p:nvPr/>
          </p:nvGrpSpPr>
          <p:grpSpPr>
            <a:xfrm>
              <a:off x="7448334" y="2427472"/>
              <a:ext cx="3437153" cy="563559"/>
              <a:chOff x="7448333" y="2313172"/>
              <a:chExt cx="3894623" cy="563559"/>
            </a:xfrm>
          </p:grpSpPr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F6A812FE-72E5-4541-8688-92254860442B}"/>
                  </a:ext>
                </a:extLst>
              </p:cNvPr>
              <p:cNvCxnSpPr/>
              <p:nvPr/>
            </p:nvCxnSpPr>
            <p:spPr>
              <a:xfrm>
                <a:off x="7448333" y="2876731"/>
                <a:ext cx="3894623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E9E6193E-FFE0-4B64-A8EB-E5301DFA4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54823" y="2313172"/>
                <a:ext cx="1688133" cy="0"/>
              </a:xfrm>
              <a:prstGeom prst="line">
                <a:avLst/>
              </a:prstGeom>
              <a:ln w="19050">
                <a:solidFill>
                  <a:schemeClr val="accent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938006D5-7563-408C-8A4A-B294A8F69BF4}"/>
                </a:ext>
              </a:extLst>
            </p:cNvPr>
            <p:cNvCxnSpPr/>
            <p:nvPr/>
          </p:nvCxnSpPr>
          <p:spPr>
            <a:xfrm>
              <a:off x="10304354" y="2443279"/>
              <a:ext cx="0" cy="526576"/>
            </a:xfrm>
            <a:prstGeom prst="line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1DDACFF7-1E3D-4D9D-AD19-52168ED61B08}"/>
                </a:ext>
              </a:extLst>
            </p:cNvPr>
            <p:cNvSpPr txBox="1"/>
            <p:nvPr/>
          </p:nvSpPr>
          <p:spPr>
            <a:xfrm>
              <a:off x="10354573" y="2511030"/>
              <a:ext cx="5309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dirty="0"/>
                <a:t>1km</a:t>
              </a:r>
              <a:endParaRPr lang="zh-CN" altLang="en-US" dirty="0"/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3095AE20-DA99-4489-963E-CEBCDE78F146}"/>
              </a:ext>
            </a:extLst>
          </p:cNvPr>
          <p:cNvGrpSpPr/>
          <p:nvPr/>
        </p:nvGrpSpPr>
        <p:grpSpPr>
          <a:xfrm>
            <a:off x="7843995" y="2511028"/>
            <a:ext cx="3031969" cy="5883655"/>
            <a:chOff x="7843995" y="2396729"/>
            <a:chExt cx="3031969" cy="5803834"/>
          </a:xfrm>
        </p:grpSpPr>
        <p:sp>
          <p:nvSpPr>
            <p:cNvPr id="66" name="弧形 65">
              <a:extLst>
                <a:ext uri="{FF2B5EF4-FFF2-40B4-BE49-F238E27FC236}">
                  <a16:creationId xmlns:a16="http://schemas.microsoft.com/office/drawing/2014/main" id="{211B85E2-0486-4416-B9CA-82D5CE99C51F}"/>
                </a:ext>
              </a:extLst>
            </p:cNvPr>
            <p:cNvSpPr/>
            <p:nvPr/>
          </p:nvSpPr>
          <p:spPr>
            <a:xfrm flipH="1">
              <a:off x="7843995" y="2897908"/>
              <a:ext cx="174169" cy="5302655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>
              <a:extLst>
                <a:ext uri="{FF2B5EF4-FFF2-40B4-BE49-F238E27FC236}">
                  <a16:creationId xmlns:a16="http://schemas.microsoft.com/office/drawing/2014/main" id="{B8591DA8-73E5-4435-9235-22B1370C2D7D}"/>
                </a:ext>
              </a:extLst>
            </p:cNvPr>
            <p:cNvSpPr/>
            <p:nvPr/>
          </p:nvSpPr>
          <p:spPr>
            <a:xfrm rot="16200000">
              <a:off x="8852798" y="1465486"/>
              <a:ext cx="1091924" cy="2954409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40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6EF1946-A090-4938-B0FD-A9E283381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带来影响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EC0BE1-AE8B-429F-9FE0-B6A495FD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海水温度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FB7D562-3C1A-4E7D-BC7C-92D5361C1DA1}"/>
              </a:ext>
            </a:extLst>
          </p:cNvPr>
          <p:cNvSpPr/>
          <p:nvPr/>
        </p:nvSpPr>
        <p:spPr>
          <a:xfrm>
            <a:off x="963874" y="1927847"/>
            <a:ext cx="310363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影响海洋生物的分布</a:t>
            </a: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C468BA9B-9E88-450E-9CA7-BBC5A52A41E5}"/>
              </a:ext>
            </a:extLst>
          </p:cNvPr>
          <p:cNvSpPr/>
          <p:nvPr/>
        </p:nvSpPr>
        <p:spPr>
          <a:xfrm>
            <a:off x="4663515" y="1911280"/>
            <a:ext cx="3103630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影响人类的渔业活动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C7CDE2F5-2BBD-49B6-8E74-BE9BB065A388}"/>
              </a:ext>
            </a:extLst>
          </p:cNvPr>
          <p:cNvCxnSpPr>
            <a:stCxn id="9" idx="3"/>
            <a:endCxn id="51" idx="1"/>
          </p:cNvCxnSpPr>
          <p:nvPr/>
        </p:nvCxnSpPr>
        <p:spPr>
          <a:xfrm flipV="1">
            <a:off x="4067504" y="2122434"/>
            <a:ext cx="596011" cy="16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8B26D455-2B08-484A-BA75-709E81931A1C}"/>
              </a:ext>
            </a:extLst>
          </p:cNvPr>
          <p:cNvSpPr txBox="1"/>
          <p:nvPr/>
        </p:nvSpPr>
        <p:spPr>
          <a:xfrm>
            <a:off x="1052780" y="2528175"/>
            <a:ext cx="1032510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海洋表层是海洋生物的主要聚集地，深度越深，海洋生物的数量和种类越少。</a:t>
            </a: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5E5A2366-FF05-4E52-A35A-4D4748652B3A}"/>
              </a:ext>
            </a:extLst>
          </p:cNvPr>
          <p:cNvSpPr/>
          <p:nvPr/>
        </p:nvSpPr>
        <p:spPr>
          <a:xfrm>
            <a:off x="963874" y="3220014"/>
            <a:ext cx="2229269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影响海洋运输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7A177EA-D3AD-45FE-819B-C596379E2071}"/>
              </a:ext>
            </a:extLst>
          </p:cNvPr>
          <p:cNvSpPr txBox="1"/>
          <p:nvPr/>
        </p:nvSpPr>
        <p:spPr>
          <a:xfrm>
            <a:off x="1052780" y="3820342"/>
            <a:ext cx="10325100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纬度较高的海域，海水有结冰期，通航时间较短。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4C3C0B12-80B7-4A7A-8BBE-E6590E276035}"/>
              </a:ext>
            </a:extLst>
          </p:cNvPr>
          <p:cNvSpPr/>
          <p:nvPr/>
        </p:nvSpPr>
        <p:spPr>
          <a:xfrm>
            <a:off x="972413" y="4555978"/>
            <a:ext cx="2520305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从全球尺度来说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3406605-A4BE-4E72-B9AE-B1DAAD1E8887}"/>
              </a:ext>
            </a:extLst>
          </p:cNvPr>
          <p:cNvSpPr txBox="1"/>
          <p:nvPr/>
        </p:nvSpPr>
        <p:spPr>
          <a:xfrm>
            <a:off x="3555322" y="4518506"/>
            <a:ext cx="6924572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海水对大气温度起着调节作用。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8D6F182F-DE06-4FC3-B253-BB94A84D985A}"/>
              </a:ext>
            </a:extLst>
          </p:cNvPr>
          <p:cNvSpPr/>
          <p:nvPr/>
        </p:nvSpPr>
        <p:spPr>
          <a:xfrm>
            <a:off x="972413" y="5286929"/>
            <a:ext cx="2520305" cy="422308"/>
          </a:xfrm>
          <a:prstGeom prst="roundRect">
            <a:avLst>
              <a:gd name="adj" fmla="val 50000"/>
            </a:avLst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zh-CN" altLang="en-US" sz="2400" dirty="0"/>
              <a:t>从区域尺度来说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08EEEFA3-CEF1-4B08-8A6B-968FAC455A3C}"/>
              </a:ext>
            </a:extLst>
          </p:cNvPr>
          <p:cNvSpPr txBox="1"/>
          <p:nvPr/>
        </p:nvSpPr>
        <p:spPr>
          <a:xfrm>
            <a:off x="3555322" y="5249457"/>
            <a:ext cx="6924572" cy="49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/>
              <a:t>沿海地区气温的季节变化和日变化比内陆地区小。</a:t>
            </a:r>
          </a:p>
        </p:txBody>
      </p:sp>
    </p:spTree>
    <p:extLst>
      <p:ext uri="{BB962C8B-B14F-4D97-AF65-F5344CB8AC3E}">
        <p14:creationId xmlns:p14="http://schemas.microsoft.com/office/powerpoint/2010/main" val="331285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split orient="vert"/>
      </p:transition>
    </mc:Choice>
    <mc:Fallback xmlns="">
      <p:transition spd="slow" advTm="4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1" grpId="0" animBg="1"/>
      <p:bldP spid="54" grpId="0"/>
      <p:bldP spid="64" grpId="0" animBg="1"/>
      <p:bldP spid="65" grpId="0"/>
      <p:bldP spid="69" grpId="0" animBg="1"/>
      <p:bldP spid="70" grpId="0"/>
      <p:bldP spid="71" grpId="0" animBg="1"/>
      <p:bldP spid="7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00E71F6B-55B0-470E-B961-5B8511D9F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海水盐度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DD62DCD-7A08-4FAF-BF13-20C395C802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371095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14:glitter dir="d"/>
      </p:transition>
    </mc:Choice>
    <mc:Fallback xmlns="">
      <p:transition spd="slow" advTm="4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自定义 279">
      <a:dk1>
        <a:srgbClr val="C07952"/>
      </a:dk1>
      <a:lt1>
        <a:sysClr val="window" lastClr="FFFFFF"/>
      </a:lt1>
      <a:dk2>
        <a:srgbClr val="44546A"/>
      </a:dk2>
      <a:lt2>
        <a:srgbClr val="E7E6E6"/>
      </a:lt2>
      <a:accent1>
        <a:srgbClr val="94C8F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字魂86号-杨任东楷书">
      <a:majorFont>
        <a:latin typeface="字魂86号-杨任东楷书"/>
        <a:ea typeface="字魂86号-杨任东楷书"/>
        <a:cs typeface=""/>
      </a:majorFont>
      <a:minorFont>
        <a:latin typeface="字魂86号-杨任东楷书"/>
        <a:ea typeface="字魂86号-杨任东楷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1000"/>
          </a:schemeClr>
        </a:solidFill>
        <a:ln>
          <a:noFill/>
        </a:ln>
      </a:spPr>
      <a:bodyPr rtlCol="0" anchor="ctr"/>
      <a:lstStyle>
        <a:defPPr algn="ctr">
          <a:defRPr sz="28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1463</Words>
  <Application>Microsoft Office PowerPoint</Application>
  <PresentationFormat>宽屏</PresentationFormat>
  <Paragraphs>258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字魂86号-杨任东楷书</vt:lpstr>
      <vt:lpstr>字魂87号-乾坤手书</vt:lpstr>
      <vt:lpstr>Arial</vt:lpstr>
      <vt:lpstr>Office 主题​​</vt:lpstr>
      <vt:lpstr>PowerPoint 演示文稿</vt:lpstr>
      <vt:lpstr>PowerPoint 演示文稿</vt:lpstr>
      <vt:lpstr>PowerPoint 演示文稿</vt:lpstr>
      <vt:lpstr>海水温度</vt:lpstr>
      <vt:lpstr>海水温度</vt:lpstr>
      <vt:lpstr>海水温度</vt:lpstr>
      <vt:lpstr>海水温度</vt:lpstr>
      <vt:lpstr>海水温度</vt:lpstr>
      <vt:lpstr>海水盐度</vt:lpstr>
      <vt:lpstr>海水盐度</vt:lpstr>
      <vt:lpstr>海水盐度</vt:lpstr>
      <vt:lpstr>海水盐度</vt:lpstr>
      <vt:lpstr>海水温度</vt:lpstr>
      <vt:lpstr>海水密度</vt:lpstr>
      <vt:lpstr>海水密度</vt:lpstr>
      <vt:lpstr>考点点拨</vt:lpstr>
      <vt:lpstr>考点点拨</vt:lpstr>
      <vt:lpstr>考点点拨</vt:lpstr>
      <vt:lpstr>考点点拨</vt:lpstr>
      <vt:lpstr>考点点拨</vt:lpstr>
      <vt:lpstr>考点点拨</vt:lpstr>
      <vt:lpstr>考点点拨</vt:lpstr>
      <vt:lpstr>考点点拨</vt:lpstr>
      <vt:lpstr>PowerPoint 演示文稿</vt:lpstr>
      <vt:lpstr>版权声明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智超 高</dc:creator>
  <cp:lastModifiedBy>智超 高</cp:lastModifiedBy>
  <cp:revision>58</cp:revision>
  <dcterms:created xsi:type="dcterms:W3CDTF">2019-03-13T05:38:41Z</dcterms:created>
  <dcterms:modified xsi:type="dcterms:W3CDTF">2019-07-07T07:13:20Z</dcterms:modified>
</cp:coreProperties>
</file>

<file path=docProps/thumbnail.jpeg>
</file>